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88" r:id="rId3"/>
    <p:sldId id="257" r:id="rId4"/>
    <p:sldId id="290" r:id="rId5"/>
    <p:sldId id="260" r:id="rId6"/>
    <p:sldId id="258" r:id="rId7"/>
    <p:sldId id="292" r:id="rId8"/>
    <p:sldId id="281" r:id="rId9"/>
    <p:sldId id="289" r:id="rId10"/>
    <p:sldId id="278" r:id="rId11"/>
    <p:sldId id="266" r:id="rId12"/>
    <p:sldId id="279" r:id="rId13"/>
    <p:sldId id="291" r:id="rId14"/>
    <p:sldId id="262" r:id="rId15"/>
    <p:sldId id="264" r:id="rId16"/>
    <p:sldId id="265" r:id="rId17"/>
    <p:sldId id="282" r:id="rId18"/>
    <p:sldId id="283" r:id="rId19"/>
    <p:sldId id="267" r:id="rId20"/>
    <p:sldId id="270" r:id="rId21"/>
    <p:sldId id="268" r:id="rId22"/>
    <p:sldId id="293" r:id="rId23"/>
    <p:sldId id="272" r:id="rId24"/>
    <p:sldId id="294" r:id="rId25"/>
    <p:sldId id="273" r:id="rId26"/>
    <p:sldId id="274" r:id="rId27"/>
    <p:sldId id="269" r:id="rId28"/>
    <p:sldId id="275" r:id="rId29"/>
    <p:sldId id="295" r:id="rId30"/>
    <p:sldId id="284" r:id="rId31"/>
    <p:sldId id="285" r:id="rId32"/>
    <p:sldId id="287" r:id="rId33"/>
    <p:sldId id="280" r:id="rId34"/>
    <p:sldId id="27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 brocksmith" initials="eb" lastIdx="1" clrIdx="0">
    <p:extLst>
      <p:ext uri="{19B8F6BF-5375-455C-9EA6-DF929625EA0E}">
        <p15:presenceInfo xmlns:p15="http://schemas.microsoft.com/office/powerpoint/2012/main" userId="b1d8f78def37c17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980" autoAdjust="0"/>
  </p:normalViewPr>
  <p:slideViewPr>
    <p:cSldViewPr snapToGrid="0">
      <p:cViewPr varScale="1">
        <p:scale>
          <a:sx n="47" d="100"/>
          <a:sy n="47" d="100"/>
        </p:scale>
        <p:origin x="76" y="3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A269E-4822-4315-8D5C-3B6A14D14715}" type="datetimeFigureOut">
              <a:rPr lang="en-US" smtClean="0"/>
              <a:t>11/24/2020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B30C72-72D1-4A43-BEA4-13AE44D85353}" type="slidenum">
              <a:rPr lang="en-US" smtClean="0"/>
              <a:t>‹#›</a:t>
            </a:fld>
            <a:endParaRPr lang="en-US"/>
          </a:p>
        </p:txBody>
      </p:sp>
    </p:spTree>
    <p:extLst>
      <p:ext uri="{BB962C8B-B14F-4D97-AF65-F5344CB8AC3E}">
        <p14:creationId xmlns:p14="http://schemas.microsoft.com/office/powerpoint/2010/main" val="2210849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E222-FD00-4591-951D-073B560D22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B0E026-C17C-4210-82EC-A11374FCD6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7E13C2-29AA-4641-B58C-A43CD73BE920}"/>
              </a:ext>
            </a:extLst>
          </p:cNvPr>
          <p:cNvSpPr>
            <a:spLocks noGrp="1"/>
          </p:cNvSpPr>
          <p:nvPr>
            <p:ph type="dt" sz="half" idx="10"/>
          </p:nvPr>
        </p:nvSpPr>
        <p:spPr/>
        <p:txBody>
          <a:bodyPr/>
          <a:lstStyle/>
          <a:p>
            <a:fld id="{4F507DBE-9B3A-4D2B-AB0A-75BF2A74E986}" type="datetimeFigureOut">
              <a:rPr lang="en-US" smtClean="0"/>
              <a:t>11/24/2020</a:t>
            </a:fld>
            <a:endParaRPr lang="en-US"/>
          </a:p>
        </p:txBody>
      </p:sp>
      <p:sp>
        <p:nvSpPr>
          <p:cNvPr id="5" name="Footer Placeholder 4">
            <a:extLst>
              <a:ext uri="{FF2B5EF4-FFF2-40B4-BE49-F238E27FC236}">
                <a16:creationId xmlns:a16="http://schemas.microsoft.com/office/drawing/2014/main" id="{358E0EE2-15BE-4242-A4B8-E148EF4D5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6119B-ED7E-4E4E-B410-F456F01D58E3}"/>
              </a:ext>
            </a:extLst>
          </p:cNvPr>
          <p:cNvSpPr>
            <a:spLocks noGrp="1"/>
          </p:cNvSpPr>
          <p:nvPr>
            <p:ph type="sldNum" sz="quarter" idx="12"/>
          </p:nvPr>
        </p:nvSpPr>
        <p:spPr/>
        <p:txBody>
          <a:bodyPr/>
          <a:lstStyle/>
          <a:p>
            <a:fld id="{0C897B63-B358-4D76-88CB-B1E321E1E8BA}" type="slidenum">
              <a:rPr lang="en-US" smtClean="0"/>
              <a:t>‹#›</a:t>
            </a:fld>
            <a:endParaRPr lang="en-US"/>
          </a:p>
        </p:txBody>
      </p:sp>
    </p:spTree>
    <p:extLst>
      <p:ext uri="{BB962C8B-B14F-4D97-AF65-F5344CB8AC3E}">
        <p14:creationId xmlns:p14="http://schemas.microsoft.com/office/powerpoint/2010/main" val="1078028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34AAD-12CC-4CF6-98AC-FA620E5822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6ED2E6-BB8A-4CAB-AAEB-6B90E10C1C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3912F-212D-4476-B607-5F506E6334DF}"/>
              </a:ext>
            </a:extLst>
          </p:cNvPr>
          <p:cNvSpPr>
            <a:spLocks noGrp="1"/>
          </p:cNvSpPr>
          <p:nvPr>
            <p:ph type="dt" sz="half" idx="10"/>
          </p:nvPr>
        </p:nvSpPr>
        <p:spPr/>
        <p:txBody>
          <a:bodyPr/>
          <a:lstStyle/>
          <a:p>
            <a:fld id="{4F507DBE-9B3A-4D2B-AB0A-75BF2A74E986}" type="datetimeFigureOut">
              <a:rPr lang="en-US" smtClean="0"/>
              <a:t>11/24/2020</a:t>
            </a:fld>
            <a:endParaRPr lang="en-US"/>
          </a:p>
        </p:txBody>
      </p:sp>
      <p:sp>
        <p:nvSpPr>
          <p:cNvPr id="5" name="Footer Placeholder 4">
            <a:extLst>
              <a:ext uri="{FF2B5EF4-FFF2-40B4-BE49-F238E27FC236}">
                <a16:creationId xmlns:a16="http://schemas.microsoft.com/office/drawing/2014/main" id="{8DDFDC34-29AE-4695-B4C9-3CDA70031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D3B33-7BE1-4A47-8573-558F31270A99}"/>
              </a:ext>
            </a:extLst>
          </p:cNvPr>
          <p:cNvSpPr>
            <a:spLocks noGrp="1"/>
          </p:cNvSpPr>
          <p:nvPr>
            <p:ph type="sldNum" sz="quarter" idx="12"/>
          </p:nvPr>
        </p:nvSpPr>
        <p:spPr/>
        <p:txBody>
          <a:bodyPr/>
          <a:lstStyle/>
          <a:p>
            <a:fld id="{0C897B63-B358-4D76-88CB-B1E321E1E8BA}" type="slidenum">
              <a:rPr lang="en-US" smtClean="0"/>
              <a:t>‹#›</a:t>
            </a:fld>
            <a:endParaRPr lang="en-US"/>
          </a:p>
        </p:txBody>
      </p:sp>
    </p:spTree>
    <p:extLst>
      <p:ext uri="{BB962C8B-B14F-4D97-AF65-F5344CB8AC3E}">
        <p14:creationId xmlns:p14="http://schemas.microsoft.com/office/powerpoint/2010/main" val="638378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E69941-E7C0-42D3-AD97-9D922D6710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D22897-058B-44E6-BC14-6F4E3D12C9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6D409-4202-44AA-94DB-2CE9CBFB5529}"/>
              </a:ext>
            </a:extLst>
          </p:cNvPr>
          <p:cNvSpPr>
            <a:spLocks noGrp="1"/>
          </p:cNvSpPr>
          <p:nvPr>
            <p:ph type="dt" sz="half" idx="10"/>
          </p:nvPr>
        </p:nvSpPr>
        <p:spPr/>
        <p:txBody>
          <a:bodyPr/>
          <a:lstStyle/>
          <a:p>
            <a:fld id="{4F507DBE-9B3A-4D2B-AB0A-75BF2A74E986}" type="datetimeFigureOut">
              <a:rPr lang="en-US" smtClean="0"/>
              <a:t>11/24/2020</a:t>
            </a:fld>
            <a:endParaRPr lang="en-US"/>
          </a:p>
        </p:txBody>
      </p:sp>
      <p:sp>
        <p:nvSpPr>
          <p:cNvPr id="5" name="Footer Placeholder 4">
            <a:extLst>
              <a:ext uri="{FF2B5EF4-FFF2-40B4-BE49-F238E27FC236}">
                <a16:creationId xmlns:a16="http://schemas.microsoft.com/office/drawing/2014/main" id="{DBE667FA-0B10-4684-A868-A48698B77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BCEC30-6D0D-4EC9-B455-EEECAA625554}"/>
              </a:ext>
            </a:extLst>
          </p:cNvPr>
          <p:cNvSpPr>
            <a:spLocks noGrp="1"/>
          </p:cNvSpPr>
          <p:nvPr>
            <p:ph type="sldNum" sz="quarter" idx="12"/>
          </p:nvPr>
        </p:nvSpPr>
        <p:spPr/>
        <p:txBody>
          <a:bodyPr/>
          <a:lstStyle/>
          <a:p>
            <a:fld id="{0C897B63-B358-4D76-88CB-B1E321E1E8BA}" type="slidenum">
              <a:rPr lang="en-US" smtClean="0"/>
              <a:t>‹#›</a:t>
            </a:fld>
            <a:endParaRPr lang="en-US"/>
          </a:p>
        </p:txBody>
      </p:sp>
    </p:spTree>
    <p:extLst>
      <p:ext uri="{BB962C8B-B14F-4D97-AF65-F5344CB8AC3E}">
        <p14:creationId xmlns:p14="http://schemas.microsoft.com/office/powerpoint/2010/main" val="2595286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BECF6-AFEB-4137-82A4-57F0A7945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322D8E-B078-40B4-B079-6A4905736B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BA305-F1AF-4526-BBA6-76B44C8225A5}"/>
              </a:ext>
            </a:extLst>
          </p:cNvPr>
          <p:cNvSpPr>
            <a:spLocks noGrp="1"/>
          </p:cNvSpPr>
          <p:nvPr>
            <p:ph type="dt" sz="half" idx="10"/>
          </p:nvPr>
        </p:nvSpPr>
        <p:spPr/>
        <p:txBody>
          <a:bodyPr/>
          <a:lstStyle/>
          <a:p>
            <a:fld id="{4F507DBE-9B3A-4D2B-AB0A-75BF2A74E986}" type="datetimeFigureOut">
              <a:rPr lang="en-US" smtClean="0"/>
              <a:t>11/24/2020</a:t>
            </a:fld>
            <a:endParaRPr lang="en-US"/>
          </a:p>
        </p:txBody>
      </p:sp>
      <p:sp>
        <p:nvSpPr>
          <p:cNvPr id="5" name="Footer Placeholder 4">
            <a:extLst>
              <a:ext uri="{FF2B5EF4-FFF2-40B4-BE49-F238E27FC236}">
                <a16:creationId xmlns:a16="http://schemas.microsoft.com/office/drawing/2014/main" id="{CE0B5277-D493-4F57-9E53-B5EF57749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3C4343-BAE9-4DF0-8196-426FCE18D8C9}"/>
              </a:ext>
            </a:extLst>
          </p:cNvPr>
          <p:cNvSpPr>
            <a:spLocks noGrp="1"/>
          </p:cNvSpPr>
          <p:nvPr>
            <p:ph type="sldNum" sz="quarter" idx="12"/>
          </p:nvPr>
        </p:nvSpPr>
        <p:spPr/>
        <p:txBody>
          <a:bodyPr/>
          <a:lstStyle/>
          <a:p>
            <a:fld id="{0C897B63-B358-4D76-88CB-B1E321E1E8BA}" type="slidenum">
              <a:rPr lang="en-US" smtClean="0"/>
              <a:t>‹#›</a:t>
            </a:fld>
            <a:endParaRPr lang="en-US"/>
          </a:p>
        </p:txBody>
      </p:sp>
    </p:spTree>
    <p:extLst>
      <p:ext uri="{BB962C8B-B14F-4D97-AF65-F5344CB8AC3E}">
        <p14:creationId xmlns:p14="http://schemas.microsoft.com/office/powerpoint/2010/main" val="358990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7AC8-1727-4B69-8A7B-B576101C92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70039A-D5A1-445E-8FAC-A5D1086FC3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764F5A-326F-4F70-A1EA-18F96263B17F}"/>
              </a:ext>
            </a:extLst>
          </p:cNvPr>
          <p:cNvSpPr>
            <a:spLocks noGrp="1"/>
          </p:cNvSpPr>
          <p:nvPr>
            <p:ph type="dt" sz="half" idx="10"/>
          </p:nvPr>
        </p:nvSpPr>
        <p:spPr/>
        <p:txBody>
          <a:bodyPr/>
          <a:lstStyle/>
          <a:p>
            <a:fld id="{4F507DBE-9B3A-4D2B-AB0A-75BF2A74E986}" type="datetimeFigureOut">
              <a:rPr lang="en-US" smtClean="0"/>
              <a:t>11/24/2020</a:t>
            </a:fld>
            <a:endParaRPr lang="en-US"/>
          </a:p>
        </p:txBody>
      </p:sp>
      <p:sp>
        <p:nvSpPr>
          <p:cNvPr id="5" name="Footer Placeholder 4">
            <a:extLst>
              <a:ext uri="{FF2B5EF4-FFF2-40B4-BE49-F238E27FC236}">
                <a16:creationId xmlns:a16="http://schemas.microsoft.com/office/drawing/2014/main" id="{9258FD4F-FDEB-4200-B224-EB68868F9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423B7E-6E20-47C3-A248-96DBB8FB0946}"/>
              </a:ext>
            </a:extLst>
          </p:cNvPr>
          <p:cNvSpPr>
            <a:spLocks noGrp="1"/>
          </p:cNvSpPr>
          <p:nvPr>
            <p:ph type="sldNum" sz="quarter" idx="12"/>
          </p:nvPr>
        </p:nvSpPr>
        <p:spPr/>
        <p:txBody>
          <a:bodyPr/>
          <a:lstStyle/>
          <a:p>
            <a:fld id="{0C897B63-B358-4D76-88CB-B1E321E1E8BA}" type="slidenum">
              <a:rPr lang="en-US" smtClean="0"/>
              <a:t>‹#›</a:t>
            </a:fld>
            <a:endParaRPr lang="en-US"/>
          </a:p>
        </p:txBody>
      </p:sp>
    </p:spTree>
    <p:extLst>
      <p:ext uri="{BB962C8B-B14F-4D97-AF65-F5344CB8AC3E}">
        <p14:creationId xmlns:p14="http://schemas.microsoft.com/office/powerpoint/2010/main" val="510012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F74D-8969-412F-A75F-1A0182C103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B958AC-81E4-433C-A9F9-1694C1EC68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EE9EE1-8BA8-4F21-99C5-3DD7E0F1AD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BA2BE0-4721-4FD7-B3D0-CD9D2E00F27B}"/>
              </a:ext>
            </a:extLst>
          </p:cNvPr>
          <p:cNvSpPr>
            <a:spLocks noGrp="1"/>
          </p:cNvSpPr>
          <p:nvPr>
            <p:ph type="dt" sz="half" idx="10"/>
          </p:nvPr>
        </p:nvSpPr>
        <p:spPr/>
        <p:txBody>
          <a:bodyPr/>
          <a:lstStyle/>
          <a:p>
            <a:fld id="{4F507DBE-9B3A-4D2B-AB0A-75BF2A74E986}" type="datetimeFigureOut">
              <a:rPr lang="en-US" smtClean="0"/>
              <a:t>11/24/2020</a:t>
            </a:fld>
            <a:endParaRPr lang="en-US"/>
          </a:p>
        </p:txBody>
      </p:sp>
      <p:sp>
        <p:nvSpPr>
          <p:cNvPr id="6" name="Footer Placeholder 5">
            <a:extLst>
              <a:ext uri="{FF2B5EF4-FFF2-40B4-BE49-F238E27FC236}">
                <a16:creationId xmlns:a16="http://schemas.microsoft.com/office/drawing/2014/main" id="{A10A9BF3-D316-4823-89A9-2D2A0CC4F6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A5D6E-E937-4577-A86D-ACF491356D7A}"/>
              </a:ext>
            </a:extLst>
          </p:cNvPr>
          <p:cNvSpPr>
            <a:spLocks noGrp="1"/>
          </p:cNvSpPr>
          <p:nvPr>
            <p:ph type="sldNum" sz="quarter" idx="12"/>
          </p:nvPr>
        </p:nvSpPr>
        <p:spPr/>
        <p:txBody>
          <a:bodyPr/>
          <a:lstStyle/>
          <a:p>
            <a:fld id="{0C897B63-B358-4D76-88CB-B1E321E1E8BA}" type="slidenum">
              <a:rPr lang="en-US" smtClean="0"/>
              <a:t>‹#›</a:t>
            </a:fld>
            <a:endParaRPr lang="en-US"/>
          </a:p>
        </p:txBody>
      </p:sp>
    </p:spTree>
    <p:extLst>
      <p:ext uri="{BB962C8B-B14F-4D97-AF65-F5344CB8AC3E}">
        <p14:creationId xmlns:p14="http://schemas.microsoft.com/office/powerpoint/2010/main" val="2070870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585E7-DC81-4285-8256-4119DC6B50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BBB534-5CC0-454C-9381-1CAA085844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57809-AA4C-40DC-A6BA-676BF4B77F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050784-46B4-4185-A010-48A7F0568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1187D3-7839-4D75-943D-CF5FD34772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C5BE9E-C488-4C01-8C4E-2083C4E0FE7F}"/>
              </a:ext>
            </a:extLst>
          </p:cNvPr>
          <p:cNvSpPr>
            <a:spLocks noGrp="1"/>
          </p:cNvSpPr>
          <p:nvPr>
            <p:ph type="dt" sz="half" idx="10"/>
          </p:nvPr>
        </p:nvSpPr>
        <p:spPr/>
        <p:txBody>
          <a:bodyPr/>
          <a:lstStyle/>
          <a:p>
            <a:fld id="{4F507DBE-9B3A-4D2B-AB0A-75BF2A74E986}" type="datetimeFigureOut">
              <a:rPr lang="en-US" smtClean="0"/>
              <a:t>11/24/2020</a:t>
            </a:fld>
            <a:endParaRPr lang="en-US"/>
          </a:p>
        </p:txBody>
      </p:sp>
      <p:sp>
        <p:nvSpPr>
          <p:cNvPr id="8" name="Footer Placeholder 7">
            <a:extLst>
              <a:ext uri="{FF2B5EF4-FFF2-40B4-BE49-F238E27FC236}">
                <a16:creationId xmlns:a16="http://schemas.microsoft.com/office/drawing/2014/main" id="{B9231AE1-2360-49A8-B03F-0838796C71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EE6AB3-4B3A-485F-A93F-C74419DF55E8}"/>
              </a:ext>
            </a:extLst>
          </p:cNvPr>
          <p:cNvSpPr>
            <a:spLocks noGrp="1"/>
          </p:cNvSpPr>
          <p:nvPr>
            <p:ph type="sldNum" sz="quarter" idx="12"/>
          </p:nvPr>
        </p:nvSpPr>
        <p:spPr/>
        <p:txBody>
          <a:bodyPr/>
          <a:lstStyle/>
          <a:p>
            <a:fld id="{0C897B63-B358-4D76-88CB-B1E321E1E8BA}" type="slidenum">
              <a:rPr lang="en-US" smtClean="0"/>
              <a:t>‹#›</a:t>
            </a:fld>
            <a:endParaRPr lang="en-US"/>
          </a:p>
        </p:txBody>
      </p:sp>
    </p:spTree>
    <p:extLst>
      <p:ext uri="{BB962C8B-B14F-4D97-AF65-F5344CB8AC3E}">
        <p14:creationId xmlns:p14="http://schemas.microsoft.com/office/powerpoint/2010/main" val="110399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76496-B54C-4D9B-B9A6-ABC673B2DE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73E37B-7468-4128-AA20-E454069F8EA3}"/>
              </a:ext>
            </a:extLst>
          </p:cNvPr>
          <p:cNvSpPr>
            <a:spLocks noGrp="1"/>
          </p:cNvSpPr>
          <p:nvPr>
            <p:ph type="dt" sz="half" idx="10"/>
          </p:nvPr>
        </p:nvSpPr>
        <p:spPr/>
        <p:txBody>
          <a:bodyPr/>
          <a:lstStyle/>
          <a:p>
            <a:fld id="{4F507DBE-9B3A-4D2B-AB0A-75BF2A74E986}" type="datetimeFigureOut">
              <a:rPr lang="en-US" smtClean="0"/>
              <a:t>11/24/2020</a:t>
            </a:fld>
            <a:endParaRPr lang="en-US"/>
          </a:p>
        </p:txBody>
      </p:sp>
      <p:sp>
        <p:nvSpPr>
          <p:cNvPr id="4" name="Footer Placeholder 3">
            <a:extLst>
              <a:ext uri="{FF2B5EF4-FFF2-40B4-BE49-F238E27FC236}">
                <a16:creationId xmlns:a16="http://schemas.microsoft.com/office/drawing/2014/main" id="{8BCBD31A-6EEF-4392-B505-51EE5F49B1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42022B-0618-484D-A1A7-9A0C45013F1F}"/>
              </a:ext>
            </a:extLst>
          </p:cNvPr>
          <p:cNvSpPr>
            <a:spLocks noGrp="1"/>
          </p:cNvSpPr>
          <p:nvPr>
            <p:ph type="sldNum" sz="quarter" idx="12"/>
          </p:nvPr>
        </p:nvSpPr>
        <p:spPr/>
        <p:txBody>
          <a:bodyPr/>
          <a:lstStyle/>
          <a:p>
            <a:fld id="{0C897B63-B358-4D76-88CB-B1E321E1E8BA}" type="slidenum">
              <a:rPr lang="en-US" smtClean="0"/>
              <a:t>‹#›</a:t>
            </a:fld>
            <a:endParaRPr lang="en-US"/>
          </a:p>
        </p:txBody>
      </p:sp>
    </p:spTree>
    <p:extLst>
      <p:ext uri="{BB962C8B-B14F-4D97-AF65-F5344CB8AC3E}">
        <p14:creationId xmlns:p14="http://schemas.microsoft.com/office/powerpoint/2010/main" val="11457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E9656-DBB6-4B7F-9D2A-0B6C0415959E}"/>
              </a:ext>
            </a:extLst>
          </p:cNvPr>
          <p:cNvSpPr>
            <a:spLocks noGrp="1"/>
          </p:cNvSpPr>
          <p:nvPr>
            <p:ph type="dt" sz="half" idx="10"/>
          </p:nvPr>
        </p:nvSpPr>
        <p:spPr/>
        <p:txBody>
          <a:bodyPr/>
          <a:lstStyle/>
          <a:p>
            <a:fld id="{4F507DBE-9B3A-4D2B-AB0A-75BF2A74E986}" type="datetimeFigureOut">
              <a:rPr lang="en-US" smtClean="0"/>
              <a:t>11/24/2020</a:t>
            </a:fld>
            <a:endParaRPr lang="en-US"/>
          </a:p>
        </p:txBody>
      </p:sp>
      <p:sp>
        <p:nvSpPr>
          <p:cNvPr id="3" name="Footer Placeholder 2">
            <a:extLst>
              <a:ext uri="{FF2B5EF4-FFF2-40B4-BE49-F238E27FC236}">
                <a16:creationId xmlns:a16="http://schemas.microsoft.com/office/drawing/2014/main" id="{F730DB55-B1C4-4327-82EC-F95730841F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2C5CFD-2073-4C5E-AB9D-AE2624DF0DA6}"/>
              </a:ext>
            </a:extLst>
          </p:cNvPr>
          <p:cNvSpPr>
            <a:spLocks noGrp="1"/>
          </p:cNvSpPr>
          <p:nvPr>
            <p:ph type="sldNum" sz="quarter" idx="12"/>
          </p:nvPr>
        </p:nvSpPr>
        <p:spPr/>
        <p:txBody>
          <a:bodyPr/>
          <a:lstStyle/>
          <a:p>
            <a:fld id="{0C897B63-B358-4D76-88CB-B1E321E1E8BA}" type="slidenum">
              <a:rPr lang="en-US" smtClean="0"/>
              <a:t>‹#›</a:t>
            </a:fld>
            <a:endParaRPr lang="en-US"/>
          </a:p>
        </p:txBody>
      </p:sp>
    </p:spTree>
    <p:extLst>
      <p:ext uri="{BB962C8B-B14F-4D97-AF65-F5344CB8AC3E}">
        <p14:creationId xmlns:p14="http://schemas.microsoft.com/office/powerpoint/2010/main" val="580968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78464-7EF8-42A8-A0CB-C31D6205C1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833312-9058-46A1-8E4D-62769A1A83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120511-8653-4AAA-8C9F-205B353C3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997D13-22B6-4577-8E77-4FDC168F9C44}"/>
              </a:ext>
            </a:extLst>
          </p:cNvPr>
          <p:cNvSpPr>
            <a:spLocks noGrp="1"/>
          </p:cNvSpPr>
          <p:nvPr>
            <p:ph type="dt" sz="half" idx="10"/>
          </p:nvPr>
        </p:nvSpPr>
        <p:spPr/>
        <p:txBody>
          <a:bodyPr/>
          <a:lstStyle/>
          <a:p>
            <a:fld id="{4F507DBE-9B3A-4D2B-AB0A-75BF2A74E986}" type="datetimeFigureOut">
              <a:rPr lang="en-US" smtClean="0"/>
              <a:t>11/24/2020</a:t>
            </a:fld>
            <a:endParaRPr lang="en-US"/>
          </a:p>
        </p:txBody>
      </p:sp>
      <p:sp>
        <p:nvSpPr>
          <p:cNvPr id="6" name="Footer Placeholder 5">
            <a:extLst>
              <a:ext uri="{FF2B5EF4-FFF2-40B4-BE49-F238E27FC236}">
                <a16:creationId xmlns:a16="http://schemas.microsoft.com/office/drawing/2014/main" id="{FDF181F1-2D9B-4BDA-BF0E-42DA0A56CA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E90C1D-0362-48E2-AFB8-2DFD09586890}"/>
              </a:ext>
            </a:extLst>
          </p:cNvPr>
          <p:cNvSpPr>
            <a:spLocks noGrp="1"/>
          </p:cNvSpPr>
          <p:nvPr>
            <p:ph type="sldNum" sz="quarter" idx="12"/>
          </p:nvPr>
        </p:nvSpPr>
        <p:spPr/>
        <p:txBody>
          <a:bodyPr/>
          <a:lstStyle/>
          <a:p>
            <a:fld id="{0C897B63-B358-4D76-88CB-B1E321E1E8BA}" type="slidenum">
              <a:rPr lang="en-US" smtClean="0"/>
              <a:t>‹#›</a:t>
            </a:fld>
            <a:endParaRPr lang="en-US"/>
          </a:p>
        </p:txBody>
      </p:sp>
    </p:spTree>
    <p:extLst>
      <p:ext uri="{BB962C8B-B14F-4D97-AF65-F5344CB8AC3E}">
        <p14:creationId xmlns:p14="http://schemas.microsoft.com/office/powerpoint/2010/main" val="2752030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A75D2-4792-4811-A805-176A53C408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7EC9B5-7F87-41B8-A4D3-1E18BA0705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F0C8A9-A3FB-41FA-9336-BF60FF4AB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AA559-88CF-4C50-8D39-57706758F8E3}"/>
              </a:ext>
            </a:extLst>
          </p:cNvPr>
          <p:cNvSpPr>
            <a:spLocks noGrp="1"/>
          </p:cNvSpPr>
          <p:nvPr>
            <p:ph type="dt" sz="half" idx="10"/>
          </p:nvPr>
        </p:nvSpPr>
        <p:spPr/>
        <p:txBody>
          <a:bodyPr/>
          <a:lstStyle/>
          <a:p>
            <a:fld id="{4F507DBE-9B3A-4D2B-AB0A-75BF2A74E986}" type="datetimeFigureOut">
              <a:rPr lang="en-US" smtClean="0"/>
              <a:t>11/24/2020</a:t>
            </a:fld>
            <a:endParaRPr lang="en-US"/>
          </a:p>
        </p:txBody>
      </p:sp>
      <p:sp>
        <p:nvSpPr>
          <p:cNvPr id="6" name="Footer Placeholder 5">
            <a:extLst>
              <a:ext uri="{FF2B5EF4-FFF2-40B4-BE49-F238E27FC236}">
                <a16:creationId xmlns:a16="http://schemas.microsoft.com/office/drawing/2014/main" id="{7100014D-7C21-4FAF-B1F9-5B5901D68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14EA2-7BFF-4B6A-838F-A6D363529B6C}"/>
              </a:ext>
            </a:extLst>
          </p:cNvPr>
          <p:cNvSpPr>
            <a:spLocks noGrp="1"/>
          </p:cNvSpPr>
          <p:nvPr>
            <p:ph type="sldNum" sz="quarter" idx="12"/>
          </p:nvPr>
        </p:nvSpPr>
        <p:spPr/>
        <p:txBody>
          <a:bodyPr/>
          <a:lstStyle/>
          <a:p>
            <a:fld id="{0C897B63-B358-4D76-88CB-B1E321E1E8BA}" type="slidenum">
              <a:rPr lang="en-US" smtClean="0"/>
              <a:t>‹#›</a:t>
            </a:fld>
            <a:endParaRPr lang="en-US"/>
          </a:p>
        </p:txBody>
      </p:sp>
    </p:spTree>
    <p:extLst>
      <p:ext uri="{BB962C8B-B14F-4D97-AF65-F5344CB8AC3E}">
        <p14:creationId xmlns:p14="http://schemas.microsoft.com/office/powerpoint/2010/main" val="1801234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6C6FE8-C9BC-41FF-B017-B0B7D2D573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A39E82-E9FF-4338-B61A-ADF655F436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C1827-A706-49FA-A780-45CA220232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07DBE-9B3A-4D2B-AB0A-75BF2A74E986}" type="datetimeFigureOut">
              <a:rPr lang="en-US" smtClean="0"/>
              <a:t>11/24/2020</a:t>
            </a:fld>
            <a:endParaRPr lang="en-US"/>
          </a:p>
        </p:txBody>
      </p:sp>
      <p:sp>
        <p:nvSpPr>
          <p:cNvPr id="5" name="Footer Placeholder 4">
            <a:extLst>
              <a:ext uri="{FF2B5EF4-FFF2-40B4-BE49-F238E27FC236}">
                <a16:creationId xmlns:a16="http://schemas.microsoft.com/office/drawing/2014/main" id="{DBB2175E-D690-48DC-A3AF-A8F408FD6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4E1D21-BEE1-46E6-8789-62A4691915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97B63-B358-4D76-88CB-B1E321E1E8BA}" type="slidenum">
              <a:rPr lang="en-US" smtClean="0"/>
              <a:t>‹#›</a:t>
            </a:fld>
            <a:endParaRPr lang="en-US"/>
          </a:p>
        </p:txBody>
      </p:sp>
    </p:spTree>
    <p:extLst>
      <p:ext uri="{BB962C8B-B14F-4D97-AF65-F5344CB8AC3E}">
        <p14:creationId xmlns:p14="http://schemas.microsoft.com/office/powerpoint/2010/main" val="221881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1ED1-BD71-4D28-829B-B92F63FF4B71}"/>
              </a:ext>
            </a:extLst>
          </p:cNvPr>
          <p:cNvSpPr>
            <a:spLocks noGrp="1"/>
          </p:cNvSpPr>
          <p:nvPr>
            <p:ph type="ctrTitle"/>
          </p:nvPr>
        </p:nvSpPr>
        <p:spPr>
          <a:xfrm>
            <a:off x="6565106" y="385763"/>
            <a:ext cx="4826772" cy="1953400"/>
          </a:xfrm>
        </p:spPr>
        <p:txBody>
          <a:bodyPr anchor="b">
            <a:noAutofit/>
          </a:bodyPr>
          <a:lstStyle/>
          <a:p>
            <a:r>
              <a:rPr lang="en-US" sz="3600" b="1" dirty="0">
                <a:solidFill>
                  <a:srgbClr val="FFFF00"/>
                </a:solidFill>
                <a:latin typeface="Georgia" panose="02040502050405020303" pitchFamily="18" charset="0"/>
                <a:cs typeface="Arial" panose="020B0604020202020204" pitchFamily="34" charset="0"/>
              </a:rPr>
              <a:t>Protecting Oklahoma Scenic Rivers and Lake Tenkiller</a:t>
            </a:r>
          </a:p>
        </p:txBody>
      </p:sp>
      <p:sp>
        <p:nvSpPr>
          <p:cNvPr id="3" name="Subtitle 2">
            <a:extLst>
              <a:ext uri="{FF2B5EF4-FFF2-40B4-BE49-F238E27FC236}">
                <a16:creationId xmlns:a16="http://schemas.microsoft.com/office/drawing/2014/main" id="{76139BD7-923C-46F1-8B89-65DDE24E700B}"/>
              </a:ext>
            </a:extLst>
          </p:cNvPr>
          <p:cNvSpPr>
            <a:spLocks noGrp="1"/>
          </p:cNvSpPr>
          <p:nvPr>
            <p:ph type="subTitle" idx="1"/>
          </p:nvPr>
        </p:nvSpPr>
        <p:spPr>
          <a:xfrm>
            <a:off x="6746627" y="2971800"/>
            <a:ext cx="4645250" cy="1691640"/>
          </a:xfrm>
        </p:spPr>
        <p:txBody>
          <a:bodyPr anchor="t">
            <a:noAutofit/>
          </a:bodyPr>
          <a:lstStyle/>
          <a:p>
            <a:r>
              <a:rPr lang="en-US" sz="2800" dirty="0">
                <a:solidFill>
                  <a:srgbClr val="FFFF00"/>
                </a:solidFill>
                <a:latin typeface="Georgia" panose="02040502050405020303" pitchFamily="18" charset="0"/>
                <a:cs typeface="Arial" panose="020B0604020202020204" pitchFamily="34" charset="0"/>
              </a:rPr>
              <a:t>Save the Illinois River, Inc., </a:t>
            </a:r>
            <a:r>
              <a:rPr lang="en-US" dirty="0">
                <a:solidFill>
                  <a:srgbClr val="FFFF00"/>
                </a:solidFill>
                <a:latin typeface="Georgia" panose="02040502050405020303" pitchFamily="18" charset="0"/>
                <a:cs typeface="Arial" panose="020B0604020202020204" pitchFamily="34" charset="0"/>
              </a:rPr>
              <a:t>STIR</a:t>
            </a:r>
          </a:p>
          <a:p>
            <a:r>
              <a:rPr lang="en-US" sz="2800" dirty="0">
                <a:solidFill>
                  <a:srgbClr val="FFFF00"/>
                </a:solidFill>
                <a:latin typeface="Georgia" panose="02040502050405020303" pitchFamily="18" charset="0"/>
                <a:cs typeface="Arial" panose="020B0604020202020204" pitchFamily="34" charset="0"/>
              </a:rPr>
              <a:t>Since 1984</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bird&#10;&#10;Description automatically generated">
            <a:extLst>
              <a:ext uri="{FF2B5EF4-FFF2-40B4-BE49-F238E27FC236}">
                <a16:creationId xmlns:a16="http://schemas.microsoft.com/office/drawing/2014/main" id="{64FFCAA3-540E-4BB7-BD8B-0D7A81D58E58}"/>
              </a:ext>
            </a:extLst>
          </p:cNvPr>
          <p:cNvPicPr>
            <a:picLocks noChangeAspect="1"/>
          </p:cNvPicPr>
          <p:nvPr/>
        </p:nvPicPr>
        <p:blipFill rotWithShape="1">
          <a:blip r:embed="rId2">
            <a:extLst>
              <a:ext uri="{28A0092B-C50C-407E-A947-70E740481C1C}">
                <a14:useLocalDpi xmlns:a14="http://schemas.microsoft.com/office/drawing/2010/main" val="0"/>
              </a:ext>
            </a:extLst>
          </a:blip>
          <a:srcRect r="1" b="14335"/>
          <a:stretch/>
        </p:blipFill>
        <p:spPr>
          <a:xfrm>
            <a:off x="20" y="10"/>
            <a:ext cx="4400530" cy="5009648"/>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82888130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BE86-8716-4535-8C3F-88E09E629B2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B26AB7C-EB01-4F05-9C3A-8E404EC35752}"/>
              </a:ext>
            </a:extLst>
          </p:cNvPr>
          <p:cNvSpPr>
            <a:spLocks noGrp="1"/>
          </p:cNvSpPr>
          <p:nvPr>
            <p:ph type="subTitle" idx="1"/>
          </p:nvPr>
        </p:nvSpPr>
        <p:spPr/>
        <p:txBody>
          <a:bodyPr/>
          <a:lstStyle/>
          <a:p>
            <a:endParaRPr lang="en-US"/>
          </a:p>
        </p:txBody>
      </p:sp>
      <p:pic>
        <p:nvPicPr>
          <p:cNvPr id="5" name="Picture 4" descr="A giraffe standing on top of a dirt field&#10;&#10;Description automatically generated">
            <a:extLst>
              <a:ext uri="{FF2B5EF4-FFF2-40B4-BE49-F238E27FC236}">
                <a16:creationId xmlns:a16="http://schemas.microsoft.com/office/drawing/2014/main" id="{EDD3B1A0-6993-47FF-B01A-2456D9A4A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4466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8E609-6F4F-45C5-9757-EC2F3D626195}"/>
              </a:ext>
            </a:extLst>
          </p:cNvPr>
          <p:cNvSpPr>
            <a:spLocks noGrp="1"/>
          </p:cNvSpPr>
          <p:nvPr>
            <p:ph type="title"/>
          </p:nvPr>
        </p:nvSpPr>
        <p:spPr/>
        <p:txBody>
          <a:bodyPr>
            <a:normAutofit/>
          </a:bodyPr>
          <a:lstStyle/>
          <a:p>
            <a:endParaRPr lang="en-US" sz="3600" dirty="0">
              <a:solidFill>
                <a:schemeClr val="accent1"/>
              </a:solidFill>
              <a:latin typeface="Georgia" panose="02040502050405020303" pitchFamily="18" charset="0"/>
            </a:endParaRPr>
          </a:p>
        </p:txBody>
      </p:sp>
      <p:pic>
        <p:nvPicPr>
          <p:cNvPr id="5" name="Content Placeholder 4" descr="A picture containing outdoor, grass, standing, field&#10;&#10;Description automatically generated">
            <a:extLst>
              <a:ext uri="{FF2B5EF4-FFF2-40B4-BE49-F238E27FC236}">
                <a16:creationId xmlns:a16="http://schemas.microsoft.com/office/drawing/2014/main" id="{22D3AF3D-4281-446C-9395-54BCB90421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0"/>
          </a:xfrm>
        </p:spPr>
      </p:pic>
    </p:spTree>
    <p:extLst>
      <p:ext uri="{BB962C8B-B14F-4D97-AF65-F5344CB8AC3E}">
        <p14:creationId xmlns:p14="http://schemas.microsoft.com/office/powerpoint/2010/main" val="1944075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BB477D-3D9B-4E67-83D8-D939C64BEA85}"/>
              </a:ext>
            </a:extLst>
          </p:cNvPr>
          <p:cNvSpPr>
            <a:spLocks noGrp="1"/>
          </p:cNvSpPr>
          <p:nvPr>
            <p:ph type="title"/>
          </p:nvPr>
        </p:nvSpPr>
        <p:spPr>
          <a:xfrm>
            <a:off x="908454" y="1360481"/>
            <a:ext cx="4605340" cy="2387600"/>
          </a:xfrm>
        </p:spPr>
        <p:txBody>
          <a:bodyPr vert="horz" lIns="91440" tIns="45720" rIns="91440" bIns="45720" rtlCol="0" anchor="b">
            <a:normAutofit fontScale="90000"/>
          </a:bodyPr>
          <a:lstStyle/>
          <a:p>
            <a:r>
              <a:rPr lang="en-US" sz="5000" dirty="0">
                <a:solidFill>
                  <a:schemeClr val="bg1"/>
                </a:solidFill>
              </a:rPr>
              <a:t>Gulf of Mexico Dead Zone</a:t>
            </a:r>
            <a:br>
              <a:rPr lang="en-US" sz="5000" dirty="0">
                <a:solidFill>
                  <a:schemeClr val="bg1"/>
                </a:solidFill>
              </a:rPr>
            </a:br>
            <a:br>
              <a:rPr lang="en-US" sz="5000" dirty="0">
                <a:solidFill>
                  <a:schemeClr val="bg1"/>
                </a:solidFill>
              </a:rPr>
            </a:br>
            <a:r>
              <a:rPr lang="en-US" sz="5000" dirty="0">
                <a:solidFill>
                  <a:schemeClr val="bg1"/>
                </a:solidFill>
              </a:rPr>
              <a:t> (Hypoxic Zone)</a:t>
            </a:r>
          </a:p>
        </p:txBody>
      </p:sp>
      <p:pic>
        <p:nvPicPr>
          <p:cNvPr id="5" name="Content Placeholder 4" descr="A picture containing map&#10;&#10;Description automatically generated">
            <a:extLst>
              <a:ext uri="{FF2B5EF4-FFF2-40B4-BE49-F238E27FC236}">
                <a16:creationId xmlns:a16="http://schemas.microsoft.com/office/drawing/2014/main" id="{A9CB6A76-298E-49FC-B2C8-EB5A9B7DA192}"/>
              </a:ext>
            </a:extLst>
          </p:cNvPr>
          <p:cNvPicPr>
            <a:picLocks noGrp="1" noChangeAspect="1"/>
          </p:cNvPicPr>
          <p:nvPr>
            <p:ph idx="1"/>
          </p:nvPr>
        </p:nvPicPr>
        <p:blipFill rotWithShape="1">
          <a:blip r:embed="rId2">
            <a:alphaModFix/>
            <a:extLst>
              <a:ext uri="{28A0092B-C50C-407E-A947-70E740481C1C}">
                <a14:useLocalDpi xmlns:a14="http://schemas.microsoft.com/office/drawing/2010/main" val="0"/>
              </a:ext>
            </a:extLst>
          </a:blip>
          <a:srcRect l="10975"/>
          <a:stretch/>
        </p:blipFill>
        <p:spPr>
          <a:xfrm>
            <a:off x="5800734" y="1057275"/>
            <a:ext cx="5917401" cy="4743450"/>
          </a:xfrm>
          <a:prstGeom prst="rect">
            <a:avLst/>
          </a:prstGeom>
        </p:spPr>
      </p:pic>
      <p:sp>
        <p:nvSpPr>
          <p:cNvPr id="12" name="Rectangle 11">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892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732A6-56B5-41A7-BE70-4C592433A0E9}"/>
              </a:ext>
            </a:extLst>
          </p:cNvPr>
          <p:cNvSpPr>
            <a:spLocks noGrp="1"/>
          </p:cNvSpPr>
          <p:nvPr>
            <p:ph type="title"/>
          </p:nvPr>
        </p:nvSpPr>
        <p:spPr>
          <a:xfrm>
            <a:off x="838200" y="365125"/>
            <a:ext cx="10515600" cy="1143635"/>
          </a:xfrm>
        </p:spPr>
        <p:txBody>
          <a:bodyPr>
            <a:normAutofit/>
          </a:bodyPr>
          <a:lstStyle/>
          <a:p>
            <a:r>
              <a:rPr lang="en-US" sz="3600" dirty="0">
                <a:solidFill>
                  <a:srgbClr val="FF0000"/>
                </a:solidFill>
                <a:latin typeface="Georgia" panose="02040502050405020303" pitchFamily="18" charset="0"/>
              </a:rPr>
              <a:t>Blue Green Algae.  Can be Toxic</a:t>
            </a:r>
          </a:p>
        </p:txBody>
      </p:sp>
      <p:pic>
        <p:nvPicPr>
          <p:cNvPr id="5" name="Content Placeholder 4">
            <a:extLst>
              <a:ext uri="{FF2B5EF4-FFF2-40B4-BE49-F238E27FC236}">
                <a16:creationId xmlns:a16="http://schemas.microsoft.com/office/drawing/2014/main" id="{131BE9C6-0BAE-4642-A3CE-54AB2305E7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27760"/>
            <a:ext cx="12192000" cy="5730239"/>
          </a:xfrm>
        </p:spPr>
      </p:pic>
    </p:spTree>
    <p:extLst>
      <p:ext uri="{BB962C8B-B14F-4D97-AF65-F5344CB8AC3E}">
        <p14:creationId xmlns:p14="http://schemas.microsoft.com/office/powerpoint/2010/main" val="3734117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38D6E-361F-4E24-9372-D4BC28932CE8}"/>
              </a:ext>
            </a:extLst>
          </p:cNvPr>
          <p:cNvSpPr>
            <a:spLocks noGrp="1"/>
          </p:cNvSpPr>
          <p:nvPr>
            <p:ph type="title"/>
          </p:nvPr>
        </p:nvSpPr>
        <p:spPr/>
        <p:txBody>
          <a:bodyPr>
            <a:normAutofit/>
          </a:bodyPr>
          <a:lstStyle/>
          <a:p>
            <a:pPr algn="ctr"/>
            <a:r>
              <a:rPr lang="en-US" sz="3600" dirty="0">
                <a:solidFill>
                  <a:schemeClr val="accent1"/>
                </a:solidFill>
                <a:latin typeface="Georgia" panose="02040502050405020303" pitchFamily="18" charset="0"/>
              </a:rPr>
              <a:t>Algae</a:t>
            </a:r>
          </a:p>
        </p:txBody>
      </p:sp>
      <p:pic>
        <p:nvPicPr>
          <p:cNvPr id="5" name="Content Placeholder 4" descr="A close up of a mountain&#10;&#10;Description automatically generated">
            <a:extLst>
              <a:ext uri="{FF2B5EF4-FFF2-40B4-BE49-F238E27FC236}">
                <a16:creationId xmlns:a16="http://schemas.microsoft.com/office/drawing/2014/main" id="{FAE61E0A-A245-4000-80EC-F71E970101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 y="1432560"/>
            <a:ext cx="12085320" cy="5425440"/>
          </a:xfrm>
        </p:spPr>
      </p:pic>
    </p:spTree>
    <p:extLst>
      <p:ext uri="{BB962C8B-B14F-4D97-AF65-F5344CB8AC3E}">
        <p14:creationId xmlns:p14="http://schemas.microsoft.com/office/powerpoint/2010/main" val="972676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7C918-3473-4CD4-BAD8-A2309F67E1CA}"/>
              </a:ext>
            </a:extLst>
          </p:cNvPr>
          <p:cNvSpPr>
            <a:spLocks noGrp="1"/>
          </p:cNvSpPr>
          <p:nvPr>
            <p:ph type="title"/>
          </p:nvPr>
        </p:nvSpPr>
        <p:spPr>
          <a:xfrm>
            <a:off x="4965430" y="629268"/>
            <a:ext cx="6586491" cy="1286160"/>
          </a:xfrm>
        </p:spPr>
        <p:txBody>
          <a:bodyPr anchor="b">
            <a:normAutofit/>
          </a:bodyPr>
          <a:lstStyle/>
          <a:p>
            <a:r>
              <a:rPr lang="en-US" sz="3600" dirty="0">
                <a:latin typeface="Georgia" panose="02040502050405020303" pitchFamily="18" charset="0"/>
              </a:rPr>
              <a:t>Cladophora Algae</a:t>
            </a:r>
          </a:p>
        </p:txBody>
      </p:sp>
      <p:sp>
        <p:nvSpPr>
          <p:cNvPr id="3" name="Content Placeholder 2">
            <a:extLst>
              <a:ext uri="{FF2B5EF4-FFF2-40B4-BE49-F238E27FC236}">
                <a16:creationId xmlns:a16="http://schemas.microsoft.com/office/drawing/2014/main" id="{4C766615-22F0-412B-A085-298F607D7179}"/>
              </a:ext>
            </a:extLst>
          </p:cNvPr>
          <p:cNvSpPr>
            <a:spLocks noGrp="1"/>
          </p:cNvSpPr>
          <p:nvPr>
            <p:ph idx="1"/>
          </p:nvPr>
        </p:nvSpPr>
        <p:spPr>
          <a:xfrm>
            <a:off x="4965431" y="2438400"/>
            <a:ext cx="6586489" cy="3785419"/>
          </a:xfrm>
        </p:spPr>
        <p:txBody>
          <a:bodyPr>
            <a:normAutofit/>
          </a:bodyPr>
          <a:lstStyle/>
          <a:p>
            <a:pPr marL="0" indent="0">
              <a:buNone/>
            </a:pPr>
            <a:r>
              <a:rPr lang="en-US" sz="2400" dirty="0">
                <a:latin typeface="Georgia" panose="02040502050405020303" pitchFamily="18" charset="0"/>
              </a:rPr>
              <a:t>Locals call it “Horse Snot” Algae</a:t>
            </a:r>
          </a:p>
        </p:txBody>
      </p:sp>
      <p:pic>
        <p:nvPicPr>
          <p:cNvPr id="5" name="Picture 4" descr="A picture containing person, cutting, person, holding&#10;&#10;Description automatically generated">
            <a:extLst>
              <a:ext uri="{FF2B5EF4-FFF2-40B4-BE49-F238E27FC236}">
                <a16:creationId xmlns:a16="http://schemas.microsoft.com/office/drawing/2014/main" id="{33EF3EC0-27D7-49B3-BAAA-451A528BBD33}"/>
              </a:ext>
            </a:extLst>
          </p:cNvPr>
          <p:cNvPicPr>
            <a:picLocks noChangeAspect="1"/>
          </p:cNvPicPr>
          <p:nvPr/>
        </p:nvPicPr>
        <p:blipFill rotWithShape="1">
          <a:blip r:embed="rId2">
            <a:extLst>
              <a:ext uri="{28A0092B-C50C-407E-A947-70E740481C1C}">
                <a14:useLocalDpi xmlns:a14="http://schemas.microsoft.com/office/drawing/2010/main" val="0"/>
              </a:ext>
            </a:extLst>
          </a:blip>
          <a:srcRect r="4016"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D86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55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rt path next to a body of water&#10;&#10;Description automatically generated">
            <a:extLst>
              <a:ext uri="{FF2B5EF4-FFF2-40B4-BE49-F238E27FC236}">
                <a16:creationId xmlns:a16="http://schemas.microsoft.com/office/drawing/2014/main" id="{07D4C201-B5D8-4C98-8E6D-52B3AD424C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58BB2A-EC21-4174-863D-236CB429A87E}"/>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Streambank Erosion and Channelization</a:t>
            </a:r>
          </a:p>
        </p:txBody>
      </p:sp>
    </p:spTree>
    <p:extLst>
      <p:ext uri="{BB962C8B-B14F-4D97-AF65-F5344CB8AC3E}">
        <p14:creationId xmlns:p14="http://schemas.microsoft.com/office/powerpoint/2010/main" val="2608464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grass, outdoor, sky, field&#10;&#10;Description automatically generated">
            <a:extLst>
              <a:ext uri="{FF2B5EF4-FFF2-40B4-BE49-F238E27FC236}">
                <a16:creationId xmlns:a16="http://schemas.microsoft.com/office/drawing/2014/main" id="{2701EF68-52CA-4A39-8EB2-4F7BD5969D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150" b="6850"/>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72F749-0463-4CC5-8AB9-FE957D584802}"/>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Barren Fork Creek Streambank Erosion</a:t>
            </a:r>
          </a:p>
        </p:txBody>
      </p:sp>
    </p:spTree>
    <p:extLst>
      <p:ext uri="{BB962C8B-B14F-4D97-AF65-F5344CB8AC3E}">
        <p14:creationId xmlns:p14="http://schemas.microsoft.com/office/powerpoint/2010/main" val="294221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03062-1EC3-4745-ACA9-D6E1D364EDD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3D7FC3C-6A32-4742-B68C-6F2F9218F78A}"/>
              </a:ext>
            </a:extLst>
          </p:cNvPr>
          <p:cNvSpPr>
            <a:spLocks noGrp="1"/>
          </p:cNvSpPr>
          <p:nvPr>
            <p:ph type="subTitle" idx="1"/>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70025E3F-1BFC-4FC2-9989-CB76A63A23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2131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46E0F-41AD-4BDA-A9CA-462DF00036CD}"/>
              </a:ext>
            </a:extLst>
          </p:cNvPr>
          <p:cNvSpPr>
            <a:spLocks noGrp="1"/>
          </p:cNvSpPr>
          <p:nvPr>
            <p:ph type="ctrTitle"/>
          </p:nvPr>
        </p:nvSpPr>
        <p:spPr>
          <a:xfrm>
            <a:off x="1524000" y="1"/>
            <a:ext cx="9144000" cy="609599"/>
          </a:xfrm>
        </p:spPr>
        <p:txBody>
          <a:bodyPr>
            <a:normAutofit/>
          </a:bodyPr>
          <a:lstStyle/>
          <a:p>
            <a:r>
              <a:rPr lang="en-US" sz="3600" dirty="0">
                <a:solidFill>
                  <a:schemeClr val="accent1"/>
                </a:solidFill>
                <a:latin typeface="Georgia" panose="02040502050405020303" pitchFamily="18" charset="0"/>
              </a:rPr>
              <a:t>Flooding/Climate Change</a:t>
            </a:r>
          </a:p>
        </p:txBody>
      </p:sp>
      <p:sp>
        <p:nvSpPr>
          <p:cNvPr id="3" name="Subtitle 2">
            <a:extLst>
              <a:ext uri="{FF2B5EF4-FFF2-40B4-BE49-F238E27FC236}">
                <a16:creationId xmlns:a16="http://schemas.microsoft.com/office/drawing/2014/main" id="{5A2CE7E7-D761-4733-9D01-04B836358633}"/>
              </a:ext>
            </a:extLst>
          </p:cNvPr>
          <p:cNvSpPr>
            <a:spLocks noGrp="1"/>
          </p:cNvSpPr>
          <p:nvPr>
            <p:ph type="subTitle" idx="1"/>
          </p:nvPr>
        </p:nvSpPr>
        <p:spPr/>
        <p:txBody>
          <a:bodyPr/>
          <a:lstStyle/>
          <a:p>
            <a:endParaRPr lang="en-US" dirty="0"/>
          </a:p>
        </p:txBody>
      </p:sp>
      <p:pic>
        <p:nvPicPr>
          <p:cNvPr id="7" name="Picture 6" descr="A sign above a body of water&#10;&#10;Description automatically generated">
            <a:extLst>
              <a:ext uri="{FF2B5EF4-FFF2-40B4-BE49-F238E27FC236}">
                <a16:creationId xmlns:a16="http://schemas.microsoft.com/office/drawing/2014/main" id="{2A456B9B-C895-47B3-9CD5-DAA5D3D2D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6280"/>
            <a:ext cx="12192000" cy="6141720"/>
          </a:xfrm>
          <a:prstGeom prst="rect">
            <a:avLst/>
          </a:prstGeom>
        </p:spPr>
      </p:pic>
    </p:spTree>
    <p:extLst>
      <p:ext uri="{BB962C8B-B14F-4D97-AF65-F5344CB8AC3E}">
        <p14:creationId xmlns:p14="http://schemas.microsoft.com/office/powerpoint/2010/main" val="3679320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outdoor, tree, person, watercraft&#10;&#10;Description automatically generated">
            <a:extLst>
              <a:ext uri="{FF2B5EF4-FFF2-40B4-BE49-F238E27FC236}">
                <a16:creationId xmlns:a16="http://schemas.microsoft.com/office/drawing/2014/main" id="{C8C7327F-D469-41DA-B31B-3D231AEA88C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368"/>
          <a:stretch/>
        </p:blipFill>
        <p:spPr>
          <a:xfrm>
            <a:off x="1460596" y="10"/>
            <a:ext cx="10304683"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6" name="TextBox 5">
            <a:extLst>
              <a:ext uri="{FF2B5EF4-FFF2-40B4-BE49-F238E27FC236}">
                <a16:creationId xmlns:a16="http://schemas.microsoft.com/office/drawing/2014/main" id="{AEB2F463-94BA-4F98-A34A-B32A4839039D}"/>
              </a:ext>
            </a:extLst>
          </p:cNvPr>
          <p:cNvSpPr txBox="1"/>
          <p:nvPr/>
        </p:nvSpPr>
        <p:spPr>
          <a:xfrm>
            <a:off x="8536844" y="883920"/>
            <a:ext cx="3237358" cy="584775"/>
          </a:xfrm>
          <a:prstGeom prst="rect">
            <a:avLst/>
          </a:prstGeom>
          <a:noFill/>
        </p:spPr>
        <p:txBody>
          <a:bodyPr wrap="square" rtlCol="0">
            <a:spAutoFit/>
          </a:bodyPr>
          <a:lstStyle/>
          <a:p>
            <a:r>
              <a:rPr lang="en-US" sz="3200" dirty="0">
                <a:solidFill>
                  <a:schemeClr val="bg1"/>
                </a:solidFill>
              </a:rPr>
              <a:t>Phillip Lorenz</a:t>
            </a:r>
          </a:p>
        </p:txBody>
      </p:sp>
    </p:spTree>
    <p:extLst>
      <p:ext uri="{BB962C8B-B14F-4D97-AF65-F5344CB8AC3E}">
        <p14:creationId xmlns:p14="http://schemas.microsoft.com/office/powerpoint/2010/main" val="3498780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F7A3-DADE-49D2-A41E-3F3F6A6CBCBA}"/>
              </a:ext>
            </a:extLst>
          </p:cNvPr>
          <p:cNvSpPr>
            <a:spLocks noGrp="1"/>
          </p:cNvSpPr>
          <p:nvPr>
            <p:ph type="title"/>
          </p:nvPr>
        </p:nvSpPr>
        <p:spPr>
          <a:xfrm>
            <a:off x="838200" y="1264920"/>
            <a:ext cx="10515600" cy="1036320"/>
          </a:xfrm>
        </p:spPr>
        <p:txBody>
          <a:bodyPr>
            <a:normAutofit fontScale="90000"/>
          </a:bodyPr>
          <a:lstStyle/>
          <a:p>
            <a:r>
              <a:rPr lang="en-US" sz="3600" b="1" dirty="0">
                <a:solidFill>
                  <a:srgbClr val="C00000"/>
                </a:solidFill>
                <a:latin typeface="Georgia" panose="02040502050405020303" pitchFamily="18" charset="0"/>
              </a:rPr>
              <a:t>Two-Year Baylor University Phosphorus Study</a:t>
            </a:r>
            <a:br>
              <a:rPr lang="en-US" sz="3600" b="1" dirty="0">
                <a:solidFill>
                  <a:srgbClr val="C00000"/>
                </a:solidFill>
                <a:latin typeface="Georgia" panose="02040502050405020303" pitchFamily="18" charset="0"/>
              </a:rPr>
            </a:br>
            <a:r>
              <a:rPr lang="en-US" sz="3600" b="1" dirty="0">
                <a:solidFill>
                  <a:srgbClr val="C00000"/>
                </a:solidFill>
                <a:latin typeface="Georgia" panose="02040502050405020303" pitchFamily="18" charset="0"/>
              </a:rPr>
              <a:t>Recommendation, December 2016</a:t>
            </a:r>
          </a:p>
        </p:txBody>
      </p:sp>
      <p:sp>
        <p:nvSpPr>
          <p:cNvPr id="3" name="Content Placeholder 2">
            <a:extLst>
              <a:ext uri="{FF2B5EF4-FFF2-40B4-BE49-F238E27FC236}">
                <a16:creationId xmlns:a16="http://schemas.microsoft.com/office/drawing/2014/main" id="{6DA52050-929E-4B25-B8AC-F18A2011D454}"/>
              </a:ext>
            </a:extLst>
          </p:cNvPr>
          <p:cNvSpPr>
            <a:spLocks noGrp="1"/>
          </p:cNvSpPr>
          <p:nvPr>
            <p:ph idx="1"/>
          </p:nvPr>
        </p:nvSpPr>
        <p:spPr>
          <a:xfrm>
            <a:off x="0" y="2453640"/>
            <a:ext cx="12192000" cy="4404360"/>
          </a:xfrm>
        </p:spPr>
        <p:txBody>
          <a:bodyPr>
            <a:normAutofit/>
          </a:bodyPr>
          <a:lstStyle/>
          <a:p>
            <a:pPr marL="0" indent="0">
              <a:buNone/>
            </a:pPr>
            <a:r>
              <a:rPr lang="en-US" sz="3600" b="1" i="1" dirty="0">
                <a:solidFill>
                  <a:schemeClr val="accent1"/>
                </a:solidFill>
                <a:effectLst/>
                <a:latin typeface="Georgia" panose="02040502050405020303" pitchFamily="18" charset="0"/>
                <a:ea typeface="Calibri" panose="020F0502020204030204" pitchFamily="34" charset="0"/>
                <a:cs typeface="Times New Roman" panose="02020603050405020304" pitchFamily="18" charset="0"/>
              </a:rPr>
              <a:t>A six‐month average total phosphorus level of not to exceed 0.035 mg/L‐based on water samples taken during the CRITICAL CONDITION, as previously defined, was necessary to protect the aesthetics beneficial use and scenic river (Outstanding Resource Water) designations assigned to the designated Scenic Rivers.</a:t>
            </a:r>
            <a:endParaRPr lang="en-US" sz="3600" b="1" dirty="0">
              <a:solidFill>
                <a:schemeClr val="accent1"/>
              </a:solidFill>
              <a:effectLst/>
              <a:latin typeface="Georgia" panose="02040502050405020303" pitchFamily="18" charset="0"/>
              <a:ea typeface="Calibri" panose="020F0502020204030204" pitchFamily="34" charset="0"/>
              <a:cs typeface="Times New Roman" panose="02020603050405020304" pitchFamily="18" charset="0"/>
            </a:endParaRPr>
          </a:p>
          <a:p>
            <a:pPr marL="0" indent="0">
              <a:buNone/>
            </a:pPr>
            <a:endParaRPr lang="en-US" dirty="0"/>
          </a:p>
        </p:txBody>
      </p:sp>
      <p:pic>
        <p:nvPicPr>
          <p:cNvPr id="5" name="Graphic 4">
            <a:extLst>
              <a:ext uri="{FF2B5EF4-FFF2-40B4-BE49-F238E27FC236}">
                <a16:creationId xmlns:a16="http://schemas.microsoft.com/office/drawing/2014/main" id="{380E6B39-4E05-4112-B086-5B5858FB93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0"/>
            <a:ext cx="6991350" cy="1238250"/>
          </a:xfrm>
          <a:prstGeom prst="rect">
            <a:avLst/>
          </a:prstGeom>
        </p:spPr>
      </p:pic>
    </p:spTree>
    <p:extLst>
      <p:ext uri="{BB962C8B-B14F-4D97-AF65-F5344CB8AC3E}">
        <p14:creationId xmlns:p14="http://schemas.microsoft.com/office/powerpoint/2010/main" val="4255405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F59BC-9741-496F-B369-C26AD04A8146}"/>
              </a:ext>
            </a:extLst>
          </p:cNvPr>
          <p:cNvSpPr>
            <a:spLocks noGrp="1"/>
          </p:cNvSpPr>
          <p:nvPr>
            <p:ph type="title"/>
          </p:nvPr>
        </p:nvSpPr>
        <p:spPr/>
        <p:txBody>
          <a:bodyPr>
            <a:noAutofit/>
          </a:bodyPr>
          <a:lstStyle/>
          <a:p>
            <a:r>
              <a:rPr lang="en-US" sz="3600" dirty="0">
                <a:solidFill>
                  <a:schemeClr val="tx2"/>
                </a:solidFill>
                <a:latin typeface="Georgia" panose="02040502050405020303" pitchFamily="18" charset="0"/>
              </a:rPr>
              <a:t>The Number</a:t>
            </a:r>
            <a:br>
              <a:rPr lang="en-US" sz="3600" dirty="0">
                <a:solidFill>
                  <a:schemeClr val="tx2"/>
                </a:solidFill>
                <a:latin typeface="Georgia" panose="02040502050405020303" pitchFamily="18" charset="0"/>
              </a:rPr>
            </a:br>
            <a:br>
              <a:rPr lang="en-US" sz="3600" dirty="0">
                <a:solidFill>
                  <a:schemeClr val="tx2"/>
                </a:solidFill>
                <a:latin typeface="Georgia" panose="02040502050405020303" pitchFamily="18" charset="0"/>
              </a:rPr>
            </a:br>
            <a:r>
              <a:rPr lang="en-US" sz="3600" dirty="0">
                <a:solidFill>
                  <a:schemeClr val="tx2"/>
                </a:solidFill>
                <a:latin typeface="Georgia" panose="02040502050405020303" pitchFamily="18" charset="0"/>
              </a:rPr>
              <a:t>Arkansas finally has agreed</a:t>
            </a:r>
          </a:p>
        </p:txBody>
      </p:sp>
      <p:sp>
        <p:nvSpPr>
          <p:cNvPr id="3" name="Content Placeholder 2">
            <a:extLst>
              <a:ext uri="{FF2B5EF4-FFF2-40B4-BE49-F238E27FC236}">
                <a16:creationId xmlns:a16="http://schemas.microsoft.com/office/drawing/2014/main" id="{78C89773-FAFD-4F79-BB79-424BC1E0BE56}"/>
              </a:ext>
            </a:extLst>
          </p:cNvPr>
          <p:cNvSpPr>
            <a:spLocks noGrp="1"/>
          </p:cNvSpPr>
          <p:nvPr>
            <p:ph idx="1"/>
          </p:nvPr>
        </p:nvSpPr>
        <p:spPr>
          <a:xfrm>
            <a:off x="838200" y="3048000"/>
            <a:ext cx="10515600" cy="2042160"/>
          </a:xfrm>
        </p:spPr>
        <p:txBody>
          <a:bodyPr>
            <a:noAutofit/>
          </a:bodyPr>
          <a:lstStyle/>
          <a:p>
            <a:pPr marL="0" indent="0" algn="ctr">
              <a:buNone/>
            </a:pPr>
            <a:r>
              <a:rPr lang="en-US" sz="9600" dirty="0">
                <a:solidFill>
                  <a:schemeClr val="accent1"/>
                </a:solidFill>
                <a:latin typeface="Georgia" panose="02040502050405020303" pitchFamily="18" charset="0"/>
              </a:rPr>
              <a:t>0.037 mg/L TP</a:t>
            </a:r>
          </a:p>
        </p:txBody>
      </p:sp>
    </p:spTree>
    <p:extLst>
      <p:ext uri="{BB962C8B-B14F-4D97-AF65-F5344CB8AC3E}">
        <p14:creationId xmlns:p14="http://schemas.microsoft.com/office/powerpoint/2010/main" val="2280896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6EDC9-FD0D-4CEB-AC82-CEAD21AA51A0}"/>
              </a:ext>
            </a:extLst>
          </p:cNvPr>
          <p:cNvSpPr>
            <a:spLocks noGrp="1"/>
          </p:cNvSpPr>
          <p:nvPr>
            <p:ph type="title"/>
          </p:nvPr>
        </p:nvSpPr>
        <p:spPr/>
        <p:txBody>
          <a:bodyPr>
            <a:normAutofit/>
          </a:bodyPr>
          <a:lstStyle/>
          <a:p>
            <a:r>
              <a:rPr lang="en-US" sz="3600" dirty="0">
                <a:solidFill>
                  <a:schemeClr val="tx2"/>
                </a:solidFill>
                <a:latin typeface="Georgia" panose="02040502050405020303" pitchFamily="18" charset="0"/>
              </a:rPr>
              <a:t>Arkansas-Oklahoma Arkansas River Compact Commission September 2020 Report</a:t>
            </a:r>
          </a:p>
        </p:txBody>
      </p:sp>
      <p:sp>
        <p:nvSpPr>
          <p:cNvPr id="3" name="Content Placeholder 2">
            <a:extLst>
              <a:ext uri="{FF2B5EF4-FFF2-40B4-BE49-F238E27FC236}">
                <a16:creationId xmlns:a16="http://schemas.microsoft.com/office/drawing/2014/main" id="{78172EC7-7169-4FEC-B28B-FD7ACACDB019}"/>
              </a:ext>
            </a:extLst>
          </p:cNvPr>
          <p:cNvSpPr>
            <a:spLocks noGrp="1"/>
          </p:cNvSpPr>
          <p:nvPr>
            <p:ph idx="1"/>
          </p:nvPr>
        </p:nvSpPr>
        <p:spPr>
          <a:xfrm>
            <a:off x="132203" y="1825625"/>
            <a:ext cx="11975334" cy="4351338"/>
          </a:xfrm>
        </p:spPr>
        <p:txBody>
          <a:bodyPr>
            <a:normAutofit fontScale="92500" lnSpcReduction="20000"/>
          </a:bodyPr>
          <a:lstStyle/>
          <a:p>
            <a:pPr marL="0" indent="0">
              <a:buNone/>
            </a:pPr>
            <a:r>
              <a:rPr lang="en-US" sz="3600" dirty="0">
                <a:latin typeface="Georgia" panose="02040502050405020303" pitchFamily="18" charset="0"/>
              </a:rPr>
              <a:t>Take Away Facts on Phosphorus at Oklahoma Border 2015-2019 Five-Year Rolling Average</a:t>
            </a:r>
          </a:p>
          <a:p>
            <a:pPr marL="0" indent="0">
              <a:buNone/>
            </a:pPr>
            <a:r>
              <a:rPr lang="en-US" sz="3600" dirty="0">
                <a:latin typeface="Georgia" panose="02040502050405020303" pitchFamily="18" charset="0"/>
              </a:rPr>
              <a:t>(Excluding High Flows)</a:t>
            </a:r>
          </a:p>
          <a:p>
            <a:pPr marL="0" indent="0">
              <a:buNone/>
            </a:pPr>
            <a:endParaRPr lang="en-US" sz="3600" dirty="0">
              <a:latin typeface="Georgia" panose="02040502050405020303" pitchFamily="18" charset="0"/>
            </a:endParaRPr>
          </a:p>
          <a:p>
            <a:r>
              <a:rPr lang="en-US" sz="3600" dirty="0">
                <a:solidFill>
                  <a:srgbClr val="C00000"/>
                </a:solidFill>
                <a:latin typeface="Georgia" panose="02040502050405020303" pitchFamily="18" charset="0"/>
              </a:rPr>
              <a:t>Phosphorus Limit Exceeded by 92-Percent</a:t>
            </a:r>
          </a:p>
          <a:p>
            <a:r>
              <a:rPr lang="en-US" sz="3600" dirty="0">
                <a:solidFill>
                  <a:srgbClr val="C00000"/>
                </a:solidFill>
                <a:latin typeface="Georgia" panose="02040502050405020303" pitchFamily="18" charset="0"/>
              </a:rPr>
              <a:t>Phosphorus Measures 0.065 mg/L</a:t>
            </a:r>
          </a:p>
          <a:p>
            <a:endParaRPr lang="en-US" sz="3600" dirty="0">
              <a:solidFill>
                <a:srgbClr val="C00000"/>
              </a:solidFill>
              <a:latin typeface="Georgia" panose="02040502050405020303" pitchFamily="18" charset="0"/>
            </a:endParaRPr>
          </a:p>
          <a:p>
            <a:r>
              <a:rPr lang="en-US" sz="3600" dirty="0">
                <a:solidFill>
                  <a:srgbClr val="C00000"/>
                </a:solidFill>
                <a:latin typeface="Georgia" panose="02040502050405020303" pitchFamily="18" charset="0"/>
              </a:rPr>
              <a:t>Limit Exceeded by 83-Percent at Tahlequah</a:t>
            </a:r>
          </a:p>
          <a:p>
            <a:r>
              <a:rPr lang="en-US" sz="3600" dirty="0">
                <a:solidFill>
                  <a:srgbClr val="C00000"/>
                </a:solidFill>
                <a:latin typeface="Georgia" panose="02040502050405020303" pitchFamily="18" charset="0"/>
              </a:rPr>
              <a:t>Phosphorus Load at Tahlequah 77,737 kg</a:t>
            </a:r>
          </a:p>
        </p:txBody>
      </p:sp>
    </p:spTree>
    <p:extLst>
      <p:ext uri="{BB962C8B-B14F-4D97-AF65-F5344CB8AC3E}">
        <p14:creationId xmlns:p14="http://schemas.microsoft.com/office/powerpoint/2010/main" val="612672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AC6C-AEDA-4767-91C3-34849A476DA7}"/>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079439ED-EE99-4780-8319-7FF2D3043E84}"/>
              </a:ext>
            </a:extLst>
          </p:cNvPr>
          <p:cNvSpPr>
            <a:spLocks noGrp="1"/>
          </p:cNvSpPr>
          <p:nvPr>
            <p:ph type="subTitle" idx="1"/>
          </p:nvPr>
        </p:nvSpPr>
        <p:spPr/>
        <p:txBody>
          <a:bodyPr/>
          <a:lstStyle/>
          <a:p>
            <a:endParaRPr lang="en-US" dirty="0"/>
          </a:p>
        </p:txBody>
      </p:sp>
      <p:pic>
        <p:nvPicPr>
          <p:cNvPr id="5" name="Picture 4" descr="Table&#10;&#10;Description automatically generated">
            <a:extLst>
              <a:ext uri="{FF2B5EF4-FFF2-40B4-BE49-F238E27FC236}">
                <a16:creationId xmlns:a16="http://schemas.microsoft.com/office/drawing/2014/main" id="{4B7D0EB1-6C78-4DFB-8775-372940D4A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640080"/>
            <a:ext cx="13167360" cy="15392083"/>
          </a:xfrm>
          <a:prstGeom prst="rect">
            <a:avLst/>
          </a:prstGeom>
        </p:spPr>
      </p:pic>
    </p:spTree>
    <p:extLst>
      <p:ext uri="{BB962C8B-B14F-4D97-AF65-F5344CB8AC3E}">
        <p14:creationId xmlns:p14="http://schemas.microsoft.com/office/powerpoint/2010/main" val="685945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3F72-9F8A-432E-AB66-99DE4B2BEA92}"/>
              </a:ext>
            </a:extLst>
          </p:cNvPr>
          <p:cNvSpPr>
            <a:spLocks noGrp="1"/>
          </p:cNvSpPr>
          <p:nvPr>
            <p:ph type="title"/>
          </p:nvPr>
        </p:nvSpPr>
        <p:spPr/>
        <p:txBody>
          <a:bodyPr/>
          <a:lstStyle/>
          <a:p>
            <a:endParaRPr lang="en-US"/>
          </a:p>
        </p:txBody>
      </p:sp>
      <p:pic>
        <p:nvPicPr>
          <p:cNvPr id="5" name="Content Placeholder 4" descr="A picture containing graphical user interface&#10;&#10;Description automatically generated">
            <a:extLst>
              <a:ext uri="{FF2B5EF4-FFF2-40B4-BE49-F238E27FC236}">
                <a16:creationId xmlns:a16="http://schemas.microsoft.com/office/drawing/2014/main" id="{608932D2-C6D1-42F0-88B4-3B76B47CDF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1" cy="8737600"/>
          </a:xfrm>
        </p:spPr>
      </p:pic>
    </p:spTree>
    <p:extLst>
      <p:ext uri="{BB962C8B-B14F-4D97-AF65-F5344CB8AC3E}">
        <p14:creationId xmlns:p14="http://schemas.microsoft.com/office/powerpoint/2010/main" val="2437152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01E93-B4E4-4C28-9DB6-1EAF2E650C8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BB614E6-EF49-41BB-B74D-729526960B4D}"/>
              </a:ext>
            </a:extLst>
          </p:cNvPr>
          <p:cNvSpPr>
            <a:spLocks noGrp="1"/>
          </p:cNvSpPr>
          <p:nvPr>
            <p:ph type="subTitle" idx="1"/>
          </p:nvPr>
        </p:nvSpPr>
        <p:spPr/>
        <p:txBody>
          <a:bodyPr/>
          <a:lstStyle/>
          <a:p>
            <a:endParaRPr lang="en-US"/>
          </a:p>
        </p:txBody>
      </p:sp>
      <p:pic>
        <p:nvPicPr>
          <p:cNvPr id="5" name="Picture 4" descr="A picture containing graphical user interface&#10;&#10;Description automatically generated">
            <a:extLst>
              <a:ext uri="{FF2B5EF4-FFF2-40B4-BE49-F238E27FC236}">
                <a16:creationId xmlns:a16="http://schemas.microsoft.com/office/drawing/2014/main" id="{CEEC4174-8637-4CB7-B42B-78F3A588A7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260" y="11017"/>
            <a:ext cx="13668260" cy="6858000"/>
          </a:xfrm>
          <a:prstGeom prst="rect">
            <a:avLst/>
          </a:prstGeom>
        </p:spPr>
      </p:pic>
    </p:spTree>
    <p:extLst>
      <p:ext uri="{BB962C8B-B14F-4D97-AF65-F5344CB8AC3E}">
        <p14:creationId xmlns:p14="http://schemas.microsoft.com/office/powerpoint/2010/main" val="4012236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D470-C7D1-4D69-85F5-EB673E344F95}"/>
              </a:ext>
            </a:extLst>
          </p:cNvPr>
          <p:cNvSpPr>
            <a:spLocks noGrp="1"/>
          </p:cNvSpPr>
          <p:nvPr>
            <p:ph type="title"/>
          </p:nvPr>
        </p:nvSpPr>
        <p:spPr/>
        <p:txBody>
          <a:bodyPr/>
          <a:lstStyle/>
          <a:p>
            <a:endParaRPr lang="en-US" dirty="0"/>
          </a:p>
        </p:txBody>
      </p:sp>
      <p:pic>
        <p:nvPicPr>
          <p:cNvPr id="5" name="Content Placeholder 4" descr="A picture containing chart&#10;&#10;Description automatically generated">
            <a:extLst>
              <a:ext uri="{FF2B5EF4-FFF2-40B4-BE49-F238E27FC236}">
                <a16:creationId xmlns:a16="http://schemas.microsoft.com/office/drawing/2014/main" id="{9A4558DE-603B-486F-BADA-C2463CF63E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3920" y="-975360"/>
            <a:ext cx="13655040" cy="10408920"/>
          </a:xfrm>
        </p:spPr>
      </p:pic>
    </p:spTree>
    <p:extLst>
      <p:ext uri="{BB962C8B-B14F-4D97-AF65-F5344CB8AC3E}">
        <p14:creationId xmlns:p14="http://schemas.microsoft.com/office/powerpoint/2010/main" val="2304911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DFF4C-190F-4129-A9AF-8DB068ABC1FC}"/>
              </a:ext>
            </a:extLst>
          </p:cNvPr>
          <p:cNvSpPr>
            <a:spLocks noGrp="1"/>
          </p:cNvSpPr>
          <p:nvPr>
            <p:ph type="title"/>
          </p:nvPr>
        </p:nvSpPr>
        <p:spPr/>
        <p:txBody>
          <a:bodyPr>
            <a:normAutofit/>
          </a:bodyPr>
          <a:lstStyle/>
          <a:p>
            <a:r>
              <a:rPr lang="en-US" sz="3600" dirty="0">
                <a:solidFill>
                  <a:schemeClr val="accent1"/>
                </a:solidFill>
                <a:latin typeface="Georgia" panose="02040502050405020303" pitchFamily="18" charset="0"/>
              </a:rPr>
              <a:t>See: Articles and Resources at info@illinoisriver.org</a:t>
            </a:r>
          </a:p>
        </p:txBody>
      </p:sp>
      <p:pic>
        <p:nvPicPr>
          <p:cNvPr id="5" name="Content Placeholder 4" descr="Graphical user interface, website&#10;&#10;Description automatically generated">
            <a:extLst>
              <a:ext uri="{FF2B5EF4-FFF2-40B4-BE49-F238E27FC236}">
                <a16:creationId xmlns:a16="http://schemas.microsoft.com/office/drawing/2014/main" id="{F7E0DF88-32E7-4B21-9DF2-B7BE0F5C88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0553" y="1690688"/>
            <a:ext cx="10385304" cy="9816146"/>
          </a:xfrm>
        </p:spPr>
      </p:pic>
    </p:spTree>
    <p:extLst>
      <p:ext uri="{BB962C8B-B14F-4D97-AF65-F5344CB8AC3E}">
        <p14:creationId xmlns:p14="http://schemas.microsoft.com/office/powerpoint/2010/main" val="1296698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14C12-90A6-4B41-B0F1-B17D711CB118}"/>
              </a:ext>
            </a:extLst>
          </p:cNvPr>
          <p:cNvSpPr>
            <a:spLocks noGrp="1"/>
          </p:cNvSpPr>
          <p:nvPr>
            <p:ph type="title"/>
          </p:nvPr>
        </p:nvSpPr>
        <p:spPr/>
        <p:txBody>
          <a:bodyPr>
            <a:normAutofit/>
          </a:bodyPr>
          <a:lstStyle/>
          <a:p>
            <a:r>
              <a:rPr lang="en-US" sz="3600" dirty="0">
                <a:solidFill>
                  <a:schemeClr val="accent1"/>
                </a:solidFill>
                <a:latin typeface="Georgia" panose="02040502050405020303" pitchFamily="18" charset="0"/>
              </a:rPr>
              <a:t>Pet Waste Disposal Stations Provided by STIR</a:t>
            </a:r>
          </a:p>
        </p:txBody>
      </p:sp>
      <p:pic>
        <p:nvPicPr>
          <p:cNvPr id="9" name="Content Placeholder 8" descr="A sign on the side of a road&#10;&#10;Description automatically generated">
            <a:extLst>
              <a:ext uri="{FF2B5EF4-FFF2-40B4-BE49-F238E27FC236}">
                <a16:creationId xmlns:a16="http://schemas.microsoft.com/office/drawing/2014/main" id="{E7E6E06E-4F38-444D-9B5B-73582B8543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5402" y="1383351"/>
            <a:ext cx="7877060" cy="5364479"/>
          </a:xfrm>
        </p:spPr>
      </p:pic>
    </p:spTree>
    <p:extLst>
      <p:ext uri="{BB962C8B-B14F-4D97-AF65-F5344CB8AC3E}">
        <p14:creationId xmlns:p14="http://schemas.microsoft.com/office/powerpoint/2010/main" val="3715744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F66A575-7835-4400-BEDE-89F2EF034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4F6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A53F57-AD77-4071-A723-7FE7DA39F31D}"/>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dirty="0">
                <a:solidFill>
                  <a:srgbClr val="FFFFFF"/>
                </a:solidFill>
              </a:rPr>
              <a:t>Eagle Scout Project on Illinois River Access Points</a:t>
            </a:r>
          </a:p>
        </p:txBody>
      </p:sp>
      <p:pic>
        <p:nvPicPr>
          <p:cNvPr id="5" name="Content Placeholder 4" descr="A picture containing text, tree, outdoor, person&#10;&#10;Description automatically generated">
            <a:extLst>
              <a:ext uri="{FF2B5EF4-FFF2-40B4-BE49-F238E27FC236}">
                <a16:creationId xmlns:a16="http://schemas.microsoft.com/office/drawing/2014/main" id="{84304918-84C2-4092-B248-CD961B4A831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376" r="-1" b="11984"/>
          <a:stretch/>
        </p:blipFill>
        <p:spPr>
          <a:xfrm>
            <a:off x="6096000" y="640080"/>
            <a:ext cx="5459470" cy="5578816"/>
          </a:xfrm>
          <a:prstGeom prst="rect">
            <a:avLst/>
          </a:prstGeom>
        </p:spPr>
      </p:pic>
    </p:spTree>
    <p:extLst>
      <p:ext uri="{BB962C8B-B14F-4D97-AF65-F5344CB8AC3E}">
        <p14:creationId xmlns:p14="http://schemas.microsoft.com/office/powerpoint/2010/main" val="894971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CF3CA9-C3C8-4591-9F83-347F791E5E68}"/>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CA5C85A4-E150-474A-89FD-950EAC6D88F8}"/>
              </a:ext>
            </a:extLst>
          </p:cNvPr>
          <p:cNvSpPr>
            <a:spLocks noGrp="1"/>
          </p:cNvSpPr>
          <p:nvPr>
            <p:ph type="subTitle" idx="1"/>
          </p:nvPr>
        </p:nvSpPr>
        <p:spPr/>
        <p:txBody>
          <a:bodyPr/>
          <a:lstStyle/>
          <a:p>
            <a:endParaRPr lang="en-US"/>
          </a:p>
        </p:txBody>
      </p:sp>
      <p:pic>
        <p:nvPicPr>
          <p:cNvPr id="7" name="Picture 6" descr="A river running through a body of water&#10;&#10;Description automatically generated">
            <a:extLst>
              <a:ext uri="{FF2B5EF4-FFF2-40B4-BE49-F238E27FC236}">
                <a16:creationId xmlns:a16="http://schemas.microsoft.com/office/drawing/2014/main" id="{544C860B-A3C3-4E36-BFDA-42B162193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103572"/>
          </a:xfrm>
          <a:prstGeom prst="rect">
            <a:avLst/>
          </a:prstGeom>
        </p:spPr>
      </p:pic>
      <p:sp>
        <p:nvSpPr>
          <p:cNvPr id="3" name="TextBox 2">
            <a:extLst>
              <a:ext uri="{FF2B5EF4-FFF2-40B4-BE49-F238E27FC236}">
                <a16:creationId xmlns:a16="http://schemas.microsoft.com/office/drawing/2014/main" id="{7AC01145-4BBA-4467-B7E5-132C742B1A0E}"/>
              </a:ext>
            </a:extLst>
          </p:cNvPr>
          <p:cNvSpPr txBox="1"/>
          <p:nvPr/>
        </p:nvSpPr>
        <p:spPr>
          <a:xfrm>
            <a:off x="1524001" y="5471161"/>
            <a:ext cx="9017098" cy="461665"/>
          </a:xfrm>
          <a:prstGeom prst="rect">
            <a:avLst/>
          </a:prstGeom>
          <a:noFill/>
        </p:spPr>
        <p:txBody>
          <a:bodyPr wrap="square" rtlCol="0">
            <a:spAutoFit/>
          </a:bodyPr>
          <a:lstStyle/>
          <a:p>
            <a:pPr algn="ctr"/>
            <a:r>
              <a:rPr lang="en-US" sz="2400" dirty="0" err="1">
                <a:solidFill>
                  <a:schemeClr val="bg1"/>
                </a:solidFill>
                <a:latin typeface="Georgia" panose="02040502050405020303" pitchFamily="18" charset="0"/>
              </a:rPr>
              <a:t>Barrenfork</a:t>
            </a:r>
            <a:r>
              <a:rPr lang="en-US" sz="2400" dirty="0">
                <a:solidFill>
                  <a:schemeClr val="bg1"/>
                </a:solidFill>
                <a:latin typeface="Georgia" panose="02040502050405020303" pitchFamily="18" charset="0"/>
              </a:rPr>
              <a:t> Creek at the Illinois River</a:t>
            </a:r>
          </a:p>
        </p:txBody>
      </p:sp>
    </p:spTree>
    <p:extLst>
      <p:ext uri="{BB962C8B-B14F-4D97-AF65-F5344CB8AC3E}">
        <p14:creationId xmlns:p14="http://schemas.microsoft.com/office/powerpoint/2010/main" val="1456190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9B7A6E-9DBB-41AC-9BC7-B4E743292A13}"/>
              </a:ext>
            </a:extLst>
          </p:cNvPr>
          <p:cNvSpPr>
            <a:spLocks noGrp="1"/>
          </p:cNvSpPr>
          <p:nvPr>
            <p:ph type="title"/>
          </p:nvPr>
        </p:nvSpPr>
        <p:spPr>
          <a:xfrm>
            <a:off x="5354955" y="552182"/>
            <a:ext cx="5998840" cy="3343135"/>
          </a:xfrm>
          <a:noFill/>
        </p:spPr>
        <p:txBody>
          <a:bodyPr vert="horz" lIns="91440" tIns="45720" rIns="91440" bIns="45720" rtlCol="0" anchor="b">
            <a:normAutofit/>
          </a:bodyPr>
          <a:lstStyle/>
          <a:p>
            <a:r>
              <a:rPr lang="en-US" sz="3600" dirty="0">
                <a:solidFill>
                  <a:schemeClr val="accent1"/>
                </a:solidFill>
                <a:latin typeface="Georgia" panose="02040502050405020303" pitchFamily="18" charset="0"/>
              </a:rPr>
              <a:t>Public Education</a:t>
            </a:r>
          </a:p>
        </p:txBody>
      </p:sp>
      <p:pic>
        <p:nvPicPr>
          <p:cNvPr id="5" name="Content Placeholder 4" descr="A picture containing text, indoor, floor, person&#10;&#10;Description automatically generated">
            <a:extLst>
              <a:ext uri="{FF2B5EF4-FFF2-40B4-BE49-F238E27FC236}">
                <a16:creationId xmlns:a16="http://schemas.microsoft.com/office/drawing/2014/main" id="{1AB6373B-B0A9-41DF-9DF0-D8AE6D2962D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197"/>
          <a:stretch/>
        </p:blipFill>
        <p:spPr>
          <a:xfrm>
            <a:off x="20" y="10"/>
            <a:ext cx="4992985" cy="6857990"/>
          </a:xfrm>
          <a:prstGeom prst="rect">
            <a:avLst/>
          </a:prstGeom>
        </p:spPr>
      </p:pic>
    </p:spTree>
    <p:extLst>
      <p:ext uri="{BB962C8B-B14F-4D97-AF65-F5344CB8AC3E}">
        <p14:creationId xmlns:p14="http://schemas.microsoft.com/office/powerpoint/2010/main" val="4281707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outdoor, road, tree, transport&#10;&#10;Description automatically generated">
            <a:extLst>
              <a:ext uri="{FF2B5EF4-FFF2-40B4-BE49-F238E27FC236}">
                <a16:creationId xmlns:a16="http://schemas.microsoft.com/office/drawing/2014/main" id="{89FC64CF-BA42-40FA-B61B-4FA1C9E5941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01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4BA8358-3A2C-4B88-A786-CDE571167CC1}"/>
              </a:ext>
            </a:extLst>
          </p:cNvPr>
          <p:cNvSpPr txBox="1"/>
          <p:nvPr/>
        </p:nvSpPr>
        <p:spPr>
          <a:xfrm>
            <a:off x="7546554" y="694064"/>
            <a:ext cx="4516915" cy="1200329"/>
          </a:xfrm>
          <a:prstGeom prst="rect">
            <a:avLst/>
          </a:prstGeom>
          <a:noFill/>
        </p:spPr>
        <p:txBody>
          <a:bodyPr wrap="square" rtlCol="0">
            <a:spAutoFit/>
          </a:bodyPr>
          <a:lstStyle/>
          <a:p>
            <a:r>
              <a:rPr lang="en-US" sz="3600" dirty="0">
                <a:highlight>
                  <a:srgbClr val="FFFF00"/>
                </a:highlight>
                <a:latin typeface="Georgia" panose="02040502050405020303" pitchFamily="18" charset="0"/>
              </a:rPr>
              <a:t>Tidy Up Tenkiller, October 2020</a:t>
            </a:r>
            <a:endParaRPr lang="en-US" sz="3600" dirty="0">
              <a:latin typeface="Georgia" panose="02040502050405020303" pitchFamily="18" charset="0"/>
            </a:endParaRPr>
          </a:p>
        </p:txBody>
      </p:sp>
    </p:spTree>
    <p:extLst>
      <p:ext uri="{BB962C8B-B14F-4D97-AF65-F5344CB8AC3E}">
        <p14:creationId xmlns:p14="http://schemas.microsoft.com/office/powerpoint/2010/main" val="3419368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A42B-B24B-4102-A2C4-9FEE9A9BE974}"/>
              </a:ext>
            </a:extLst>
          </p:cNvPr>
          <p:cNvSpPr>
            <a:spLocks noGrp="1"/>
          </p:cNvSpPr>
          <p:nvPr>
            <p:ph type="title"/>
          </p:nvPr>
        </p:nvSpPr>
        <p:spPr/>
        <p:txBody>
          <a:bodyPr>
            <a:normAutofit/>
          </a:bodyPr>
          <a:lstStyle/>
          <a:p>
            <a:r>
              <a:rPr lang="en-US" sz="3600" dirty="0">
                <a:solidFill>
                  <a:schemeClr val="accent1"/>
                </a:solidFill>
                <a:latin typeface="Georgia" panose="02040502050405020303" pitchFamily="18" charset="0"/>
              </a:rPr>
              <a:t>Litter Cleanup</a:t>
            </a:r>
          </a:p>
        </p:txBody>
      </p:sp>
      <p:pic>
        <p:nvPicPr>
          <p:cNvPr id="5" name="Content Placeholder 4">
            <a:extLst>
              <a:ext uri="{FF2B5EF4-FFF2-40B4-BE49-F238E27FC236}">
                <a16:creationId xmlns:a16="http://schemas.microsoft.com/office/drawing/2014/main" id="{D4B749BA-B754-4995-9B3D-5E69839860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 y="1386840"/>
            <a:ext cx="11917680" cy="5364479"/>
          </a:xfrm>
        </p:spPr>
      </p:pic>
    </p:spTree>
    <p:extLst>
      <p:ext uri="{BB962C8B-B14F-4D97-AF65-F5344CB8AC3E}">
        <p14:creationId xmlns:p14="http://schemas.microsoft.com/office/powerpoint/2010/main" val="3013411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C8F9-5D3A-443F-80E5-87645E379A0F}"/>
              </a:ext>
            </a:extLst>
          </p:cNvPr>
          <p:cNvSpPr>
            <a:spLocks noGrp="1"/>
          </p:cNvSpPr>
          <p:nvPr>
            <p:ph type="ctrTitle"/>
          </p:nvPr>
        </p:nvSpPr>
        <p:spPr>
          <a:xfrm>
            <a:off x="1524000" y="1122363"/>
            <a:ext cx="8666602" cy="1224230"/>
          </a:xfrm>
        </p:spPr>
        <p:txBody>
          <a:bodyPr>
            <a:normAutofit/>
          </a:bodyPr>
          <a:lstStyle/>
          <a:p>
            <a:r>
              <a:rPr lang="en-US" sz="3600" dirty="0">
                <a:highlight>
                  <a:srgbClr val="FFFF00"/>
                </a:highlight>
                <a:latin typeface="Georgia" panose="02040502050405020303" pitchFamily="18" charset="0"/>
              </a:rPr>
              <a:t>Cleo, Costume by Zoe</a:t>
            </a:r>
          </a:p>
        </p:txBody>
      </p:sp>
      <p:sp>
        <p:nvSpPr>
          <p:cNvPr id="3" name="Subtitle 2">
            <a:extLst>
              <a:ext uri="{FF2B5EF4-FFF2-40B4-BE49-F238E27FC236}">
                <a16:creationId xmlns:a16="http://schemas.microsoft.com/office/drawing/2014/main" id="{798F9AF1-37CF-4384-B423-634B912C630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26BAABA6-2089-4179-B0BC-FF44DAA4BDA5}"/>
              </a:ext>
            </a:extLst>
          </p:cNvPr>
          <p:cNvPicPr>
            <a:picLocks noChangeAspect="1"/>
          </p:cNvPicPr>
          <p:nvPr/>
        </p:nvPicPr>
        <p:blipFill rotWithShape="1">
          <a:blip r:embed="rId2">
            <a:extLst>
              <a:ext uri="{28A0092B-C50C-407E-A947-70E740481C1C}">
                <a14:useLocalDpi xmlns:a14="http://schemas.microsoft.com/office/drawing/2010/main" val="0"/>
              </a:ext>
            </a:extLst>
          </a:blip>
          <a:srcRect l="16625" r="1750" b="3458"/>
          <a:stretch/>
        </p:blipFill>
        <p:spPr>
          <a:xfrm>
            <a:off x="154236" y="3789803"/>
            <a:ext cx="12192000" cy="6858000"/>
          </a:xfrm>
          <a:prstGeom prst="rect">
            <a:avLst/>
          </a:prstGeom>
        </p:spPr>
      </p:pic>
    </p:spTree>
    <p:extLst>
      <p:ext uri="{BB962C8B-B14F-4D97-AF65-F5344CB8AC3E}">
        <p14:creationId xmlns:p14="http://schemas.microsoft.com/office/powerpoint/2010/main" val="3268026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sign on the side of a river&#10;&#10;Description automatically generated">
            <a:extLst>
              <a:ext uri="{FF2B5EF4-FFF2-40B4-BE49-F238E27FC236}">
                <a16:creationId xmlns:a16="http://schemas.microsoft.com/office/drawing/2014/main" id="{EA3A3B68-DC44-46BF-8140-056D5A6804A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193" b="26443"/>
          <a:stretch/>
        </p:blipFill>
        <p:spPr>
          <a:xfrm>
            <a:off x="228600" y="10"/>
            <a:ext cx="11795760" cy="696467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252508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ree, outdoor, grass, forest&#10;&#10;Description automatically generated">
            <a:extLst>
              <a:ext uri="{FF2B5EF4-FFF2-40B4-BE49-F238E27FC236}">
                <a16:creationId xmlns:a16="http://schemas.microsoft.com/office/drawing/2014/main" id="{C1EF0AD3-F381-489E-B097-407931D08AA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821" b="3910"/>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DE6044-2C06-4E66-B1F8-F30FC452A146}"/>
              </a:ext>
            </a:extLst>
          </p:cNvPr>
          <p:cNvSpPr>
            <a:spLocks noGrp="1"/>
          </p:cNvSpPr>
          <p:nvPr>
            <p:ph type="title"/>
          </p:nvPr>
        </p:nvSpPr>
        <p:spPr>
          <a:xfrm>
            <a:off x="1097280" y="325550"/>
            <a:ext cx="10058400" cy="1162702"/>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Barren Fork Creek</a:t>
            </a:r>
          </a:p>
        </p:txBody>
      </p:sp>
    </p:spTree>
    <p:extLst>
      <p:ext uri="{BB962C8B-B14F-4D97-AF65-F5344CB8AC3E}">
        <p14:creationId xmlns:p14="http://schemas.microsoft.com/office/powerpoint/2010/main" val="3328744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0F30B-C760-4B45-9469-9238F2B18411}"/>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3E8833EE-983C-4DD8-9249-5F81FA95A277}"/>
              </a:ext>
            </a:extLst>
          </p:cNvPr>
          <p:cNvSpPr>
            <a:spLocks noGrp="1"/>
          </p:cNvSpPr>
          <p:nvPr>
            <p:ph type="subTitle" idx="1"/>
          </p:nvPr>
        </p:nvSpPr>
        <p:spPr/>
        <p:txBody>
          <a:bodyPr/>
          <a:lstStyle/>
          <a:p>
            <a:endParaRPr lang="en-US"/>
          </a:p>
        </p:txBody>
      </p:sp>
      <p:pic>
        <p:nvPicPr>
          <p:cNvPr id="5" name="Picture 4" descr="Clouds in the sky over a body of water&#10;&#10;Description automatically generated">
            <a:extLst>
              <a:ext uri="{FF2B5EF4-FFF2-40B4-BE49-F238E27FC236}">
                <a16:creationId xmlns:a16="http://schemas.microsoft.com/office/drawing/2014/main" id="{01A2797A-B327-4165-B574-E0B57562D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12192000" cy="9174480"/>
          </a:xfrm>
          <a:prstGeom prst="rect">
            <a:avLst/>
          </a:prstGeom>
        </p:spPr>
      </p:pic>
      <p:sp>
        <p:nvSpPr>
          <p:cNvPr id="6" name="TextBox 5">
            <a:extLst>
              <a:ext uri="{FF2B5EF4-FFF2-40B4-BE49-F238E27FC236}">
                <a16:creationId xmlns:a16="http://schemas.microsoft.com/office/drawing/2014/main" id="{F0F76B5A-70BE-40B5-8968-5F11BD47B4D9}"/>
              </a:ext>
            </a:extLst>
          </p:cNvPr>
          <p:cNvSpPr txBox="1"/>
          <p:nvPr/>
        </p:nvSpPr>
        <p:spPr>
          <a:xfrm>
            <a:off x="4315968" y="292608"/>
            <a:ext cx="3986784" cy="369332"/>
          </a:xfrm>
          <a:prstGeom prst="rect">
            <a:avLst/>
          </a:prstGeom>
          <a:noFill/>
        </p:spPr>
        <p:txBody>
          <a:bodyPr wrap="square" rtlCol="0">
            <a:spAutoFit/>
          </a:bodyPr>
          <a:lstStyle/>
          <a:p>
            <a:r>
              <a:rPr lang="en-US" dirty="0">
                <a:solidFill>
                  <a:schemeClr val="bg1">
                    <a:lumMod val="95000"/>
                  </a:schemeClr>
                </a:solidFill>
              </a:rPr>
              <a:t>Lake Tenkiller</a:t>
            </a:r>
          </a:p>
        </p:txBody>
      </p:sp>
    </p:spTree>
    <p:extLst>
      <p:ext uri="{BB962C8B-B14F-4D97-AF65-F5344CB8AC3E}">
        <p14:creationId xmlns:p14="http://schemas.microsoft.com/office/powerpoint/2010/main" val="1632489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89CA6-3524-4868-A72C-F15E205DD49A}"/>
              </a:ext>
            </a:extLst>
          </p:cNvPr>
          <p:cNvSpPr>
            <a:spLocks noGrp="1"/>
          </p:cNvSpPr>
          <p:nvPr>
            <p:ph type="title"/>
          </p:nvPr>
        </p:nvSpPr>
        <p:spPr>
          <a:xfrm>
            <a:off x="-1" y="393699"/>
            <a:ext cx="12192001" cy="1325563"/>
          </a:xfrm>
        </p:spPr>
        <p:txBody>
          <a:bodyPr>
            <a:normAutofit/>
          </a:bodyPr>
          <a:lstStyle/>
          <a:p>
            <a:pPr algn="ctr"/>
            <a:r>
              <a:rPr lang="en-US" sz="3600" b="1" dirty="0">
                <a:solidFill>
                  <a:schemeClr val="accent1"/>
                </a:solidFill>
                <a:latin typeface="Arial" panose="020B0604020202020204" pitchFamily="34" charset="0"/>
                <a:cs typeface="Arial" panose="020B0604020202020204" pitchFamily="34" charset="0"/>
              </a:rPr>
              <a:t>Designated Oklahoma Scenic Rivers</a:t>
            </a:r>
            <a:br>
              <a:rPr lang="en-US" sz="3600" b="1" dirty="0">
                <a:solidFill>
                  <a:schemeClr val="accent1"/>
                </a:solidFill>
                <a:latin typeface="Arial" panose="020B0604020202020204" pitchFamily="34" charset="0"/>
                <a:cs typeface="Arial" panose="020B0604020202020204" pitchFamily="34" charset="0"/>
              </a:rPr>
            </a:br>
            <a:r>
              <a:rPr lang="en-US" sz="3600" b="1" dirty="0">
                <a:solidFill>
                  <a:schemeClr val="accent1"/>
                </a:solidFill>
                <a:latin typeface="Arial" panose="020B0604020202020204" pitchFamily="34" charset="0"/>
                <a:cs typeface="Arial" panose="020B0604020202020204" pitchFamily="34" charset="0"/>
              </a:rPr>
              <a:t>Oklahoma </a:t>
            </a:r>
            <a:r>
              <a:rPr lang="en-US" sz="3600" b="1" dirty="0">
                <a:solidFill>
                  <a:schemeClr val="accent1"/>
                </a:solidFill>
                <a:latin typeface="Georgia" panose="02040502050405020303" pitchFamily="18" charset="0"/>
                <a:cs typeface="Arial" panose="020B0604020202020204" pitchFamily="34" charset="0"/>
              </a:rPr>
              <a:t>Scenic</a:t>
            </a:r>
            <a:r>
              <a:rPr lang="en-US" sz="3600" b="1" dirty="0">
                <a:solidFill>
                  <a:schemeClr val="accent1"/>
                </a:solidFill>
                <a:latin typeface="Arial" panose="020B0604020202020204" pitchFamily="34" charset="0"/>
                <a:cs typeface="Arial" panose="020B0604020202020204" pitchFamily="34" charset="0"/>
              </a:rPr>
              <a:t> Rivers Act 1970</a:t>
            </a:r>
          </a:p>
        </p:txBody>
      </p:sp>
      <p:sp>
        <p:nvSpPr>
          <p:cNvPr id="3" name="Content Placeholder 2">
            <a:extLst>
              <a:ext uri="{FF2B5EF4-FFF2-40B4-BE49-F238E27FC236}">
                <a16:creationId xmlns:a16="http://schemas.microsoft.com/office/drawing/2014/main" id="{C021ADAC-447C-4133-AC32-E80FAE9EAC7B}"/>
              </a:ext>
            </a:extLst>
          </p:cNvPr>
          <p:cNvSpPr>
            <a:spLocks noGrp="1"/>
          </p:cNvSpPr>
          <p:nvPr>
            <p:ph idx="1"/>
          </p:nvPr>
        </p:nvSpPr>
        <p:spPr>
          <a:xfrm>
            <a:off x="838200" y="1825625"/>
            <a:ext cx="10515600" cy="2981506"/>
          </a:xfrm>
        </p:spPr>
        <p:txBody>
          <a:bodyPr>
            <a:normAutofit/>
          </a:bodyPr>
          <a:lstStyle/>
          <a:p>
            <a:r>
              <a:rPr lang="en-US" sz="2400" dirty="0">
                <a:solidFill>
                  <a:srgbClr val="0070C0"/>
                </a:solidFill>
                <a:latin typeface="Georgia" panose="02040502050405020303" pitchFamily="18" charset="0"/>
                <a:cs typeface="Arial" panose="020B0604020202020204" pitchFamily="34" charset="0"/>
              </a:rPr>
              <a:t>Illinois River</a:t>
            </a:r>
          </a:p>
          <a:p>
            <a:r>
              <a:rPr lang="en-US" sz="2400" dirty="0">
                <a:solidFill>
                  <a:srgbClr val="0070C0"/>
                </a:solidFill>
                <a:latin typeface="Georgia" panose="02040502050405020303" pitchFamily="18" charset="0"/>
                <a:cs typeface="Arial" panose="020B0604020202020204" pitchFamily="34" charset="0"/>
              </a:rPr>
              <a:t>Flint Creek</a:t>
            </a:r>
          </a:p>
          <a:p>
            <a:r>
              <a:rPr lang="en-US" sz="2400" dirty="0">
                <a:solidFill>
                  <a:srgbClr val="0070C0"/>
                </a:solidFill>
                <a:latin typeface="Georgia" panose="02040502050405020303" pitchFamily="18" charset="0"/>
                <a:cs typeface="Arial" panose="020B0604020202020204" pitchFamily="34" charset="0"/>
              </a:rPr>
              <a:t>Barren Fork Creek</a:t>
            </a:r>
          </a:p>
          <a:p>
            <a:r>
              <a:rPr lang="en-US" sz="2400" dirty="0">
                <a:solidFill>
                  <a:srgbClr val="0070C0"/>
                </a:solidFill>
                <a:latin typeface="Georgia" panose="02040502050405020303" pitchFamily="18" charset="0"/>
                <a:cs typeface="Arial" panose="020B0604020202020204" pitchFamily="34" charset="0"/>
              </a:rPr>
              <a:t>Lee Creek</a:t>
            </a:r>
          </a:p>
          <a:p>
            <a:r>
              <a:rPr lang="en-US" sz="2400" dirty="0">
                <a:solidFill>
                  <a:srgbClr val="0070C0"/>
                </a:solidFill>
                <a:latin typeface="Georgia" panose="02040502050405020303" pitchFamily="18" charset="0"/>
                <a:cs typeface="Arial" panose="020B0604020202020204" pitchFamily="34" charset="0"/>
              </a:rPr>
              <a:t>Little Lee Creek</a:t>
            </a:r>
          </a:p>
          <a:p>
            <a:r>
              <a:rPr lang="en-US" sz="2400" dirty="0">
                <a:solidFill>
                  <a:srgbClr val="0070C0"/>
                </a:solidFill>
                <a:latin typeface="Georgia" panose="02040502050405020303" pitchFamily="18" charset="0"/>
                <a:cs typeface="Arial" panose="020B0604020202020204" pitchFamily="34" charset="0"/>
              </a:rPr>
              <a:t>Upper Mountain Fork River</a:t>
            </a:r>
          </a:p>
        </p:txBody>
      </p:sp>
    </p:spTree>
    <p:extLst>
      <p:ext uri="{BB962C8B-B14F-4D97-AF65-F5344CB8AC3E}">
        <p14:creationId xmlns:p14="http://schemas.microsoft.com/office/powerpoint/2010/main" val="3566353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F9EFE-5605-4B66-8984-AE5DC20E24C8}"/>
              </a:ext>
            </a:extLst>
          </p:cNvPr>
          <p:cNvSpPr>
            <a:spLocks noGrp="1"/>
          </p:cNvSpPr>
          <p:nvPr>
            <p:ph type="title"/>
          </p:nvPr>
        </p:nvSpPr>
        <p:spPr/>
        <p:txBody>
          <a:bodyPr>
            <a:normAutofit fontScale="90000"/>
          </a:bodyPr>
          <a:lstStyle/>
          <a:p>
            <a:r>
              <a:rPr lang="en-US" sz="4400" b="1" dirty="0">
                <a:solidFill>
                  <a:schemeClr val="tx2"/>
                </a:solidFill>
                <a:latin typeface="Georgia" panose="02040502050405020303" pitchFamily="18" charset="0"/>
              </a:rPr>
              <a:t>See:  Title 82, sections 896.1 to 896.16</a:t>
            </a:r>
            <a:br>
              <a:rPr lang="en-US" sz="4400" dirty="0">
                <a:solidFill>
                  <a:schemeClr val="tx2"/>
                </a:solidFill>
                <a:latin typeface="Georgia" panose="02040502050405020303" pitchFamily="18" charset="0"/>
              </a:rPr>
            </a:br>
            <a:endParaRPr lang="en-US" dirty="0"/>
          </a:p>
        </p:txBody>
      </p:sp>
      <p:sp>
        <p:nvSpPr>
          <p:cNvPr id="3" name="Content Placeholder 2">
            <a:extLst>
              <a:ext uri="{FF2B5EF4-FFF2-40B4-BE49-F238E27FC236}">
                <a16:creationId xmlns:a16="http://schemas.microsoft.com/office/drawing/2014/main" id="{88C6A5C1-0FF2-4D4F-947C-306EB7B00374}"/>
              </a:ext>
            </a:extLst>
          </p:cNvPr>
          <p:cNvSpPr>
            <a:spLocks noGrp="1"/>
          </p:cNvSpPr>
          <p:nvPr>
            <p:ph idx="1"/>
          </p:nvPr>
        </p:nvSpPr>
        <p:spPr>
          <a:xfrm>
            <a:off x="0" y="1325880"/>
            <a:ext cx="12085320" cy="5715000"/>
          </a:xfrm>
        </p:spPr>
        <p:txBody>
          <a:bodyPr>
            <a:noAutofit/>
          </a:bodyPr>
          <a:lstStyle/>
          <a:p>
            <a:r>
              <a:rPr lang="en-US" sz="3600" dirty="0"/>
              <a:t>The Oklahoma Legislature finds that some of the free-flowing streams and rivers of Oklahoma possess such unique natural scenic beauty, water conservation, fish, wildlife and outdoor recreational values of present and future benefit to the people of the state that it is the policy of the Legislature to preserve these areas for the benefit of the people of Oklahoma. For this purpose there are hereby designated certain "scenic river areas" to be preserved as a part of Oklahoma's diminishing resource of free-flowing rivers and streams</a:t>
            </a:r>
          </a:p>
        </p:txBody>
      </p:sp>
    </p:spTree>
    <p:extLst>
      <p:ext uri="{BB962C8B-B14F-4D97-AF65-F5344CB8AC3E}">
        <p14:creationId xmlns:p14="http://schemas.microsoft.com/office/powerpoint/2010/main" val="1199356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1A41-DB7C-4338-8BDD-C189DED4BE6E}"/>
              </a:ext>
            </a:extLst>
          </p:cNvPr>
          <p:cNvSpPr>
            <a:spLocks noGrp="1"/>
          </p:cNvSpPr>
          <p:nvPr>
            <p:ph type="title"/>
          </p:nvPr>
        </p:nvSpPr>
        <p:spPr/>
        <p:txBody>
          <a:bodyPr>
            <a:normAutofit/>
          </a:bodyPr>
          <a:lstStyle/>
          <a:p>
            <a:endParaRPr lang="en-US" sz="3600" dirty="0">
              <a:solidFill>
                <a:schemeClr val="accent1"/>
              </a:solidFill>
              <a:latin typeface="Georgia" panose="02040502050405020303" pitchFamily="18" charset="0"/>
            </a:endParaRPr>
          </a:p>
        </p:txBody>
      </p:sp>
      <p:pic>
        <p:nvPicPr>
          <p:cNvPr id="5" name="Content Placeholder 4" descr="Map&#10;&#10;Description automatically generated">
            <a:extLst>
              <a:ext uri="{FF2B5EF4-FFF2-40B4-BE49-F238E27FC236}">
                <a16:creationId xmlns:a16="http://schemas.microsoft.com/office/drawing/2014/main" id="{C5B75692-5A33-45CC-B209-71909E93B5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5080" y="0"/>
            <a:ext cx="8199120" cy="7056119"/>
          </a:xfrm>
        </p:spPr>
      </p:pic>
    </p:spTree>
    <p:extLst>
      <p:ext uri="{BB962C8B-B14F-4D97-AF65-F5344CB8AC3E}">
        <p14:creationId xmlns:p14="http://schemas.microsoft.com/office/powerpoint/2010/main" val="1443250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military vehicle&#10;&#10;Description automatically generated">
            <a:extLst>
              <a:ext uri="{FF2B5EF4-FFF2-40B4-BE49-F238E27FC236}">
                <a16:creationId xmlns:a16="http://schemas.microsoft.com/office/drawing/2014/main" id="{4D5CBE86-F878-4206-B7D6-AEFBEEAF4A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28580" y="-243831"/>
            <a:ext cx="12420580" cy="7208507"/>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A6DAAC-3B9D-4AAF-8E7F-2FC96E8D76C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rgbClr val="FF0000"/>
                </a:solidFill>
                <a:latin typeface="Georgia" panose="02040502050405020303" pitchFamily="18" charset="0"/>
              </a:rPr>
              <a:t>Mega Poultry Barns in Delaware County, Oklahoma</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189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375</Words>
  <Application>Microsoft Office PowerPoint</Application>
  <PresentationFormat>Widescreen</PresentationFormat>
  <Paragraphs>45</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Georgia</vt:lpstr>
      <vt:lpstr>Office Theme</vt:lpstr>
      <vt:lpstr>Protecting Oklahoma Scenic Rivers and Lake Tenkiller</vt:lpstr>
      <vt:lpstr>PowerPoint Presentation</vt:lpstr>
      <vt:lpstr>PowerPoint Presentation</vt:lpstr>
      <vt:lpstr>Barren Fork Creek</vt:lpstr>
      <vt:lpstr>PowerPoint Presentation</vt:lpstr>
      <vt:lpstr>Designated Oklahoma Scenic Rivers Oklahoma Scenic Rivers Act 1970</vt:lpstr>
      <vt:lpstr>See:  Title 82, sections 896.1 to 896.16 </vt:lpstr>
      <vt:lpstr>PowerPoint Presentation</vt:lpstr>
      <vt:lpstr>Mega Poultry Barns in Delaware County, Oklahoma</vt:lpstr>
      <vt:lpstr>PowerPoint Presentation</vt:lpstr>
      <vt:lpstr>PowerPoint Presentation</vt:lpstr>
      <vt:lpstr>Gulf of Mexico Dead Zone   (Hypoxic Zone)</vt:lpstr>
      <vt:lpstr>Blue Green Algae.  Can be Toxic</vt:lpstr>
      <vt:lpstr>Algae</vt:lpstr>
      <vt:lpstr>Cladophora Algae</vt:lpstr>
      <vt:lpstr>Streambank Erosion and Channelization</vt:lpstr>
      <vt:lpstr>Barren Fork Creek Streambank Erosion</vt:lpstr>
      <vt:lpstr>PowerPoint Presentation</vt:lpstr>
      <vt:lpstr>Flooding/Climate Change</vt:lpstr>
      <vt:lpstr>Two-Year Baylor University Phosphorus Study Recommendation, December 2016</vt:lpstr>
      <vt:lpstr>The Number  Arkansas finally has agreed</vt:lpstr>
      <vt:lpstr>Arkansas-Oklahoma Arkansas River Compact Commission September 2020 Report</vt:lpstr>
      <vt:lpstr>PowerPoint Presentation</vt:lpstr>
      <vt:lpstr>PowerPoint Presentation</vt:lpstr>
      <vt:lpstr>PowerPoint Presentation</vt:lpstr>
      <vt:lpstr>PowerPoint Presentation</vt:lpstr>
      <vt:lpstr>See: Articles and Resources at info@illinoisriver.org</vt:lpstr>
      <vt:lpstr>Pet Waste Disposal Stations Provided by STIR</vt:lpstr>
      <vt:lpstr>Eagle Scout Project on Illinois River Access Points</vt:lpstr>
      <vt:lpstr>Public Education</vt:lpstr>
      <vt:lpstr>PowerPoint Presentation</vt:lpstr>
      <vt:lpstr>Litter Cleanup</vt:lpstr>
      <vt:lpstr>Cleo, Costume by Zoe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Oklahoma Scenic Rivers and Lake Tenkiller</dc:title>
  <dc:creator>ed brocksmith</dc:creator>
  <cp:lastModifiedBy>ed brocksmith</cp:lastModifiedBy>
  <cp:revision>1</cp:revision>
  <dcterms:created xsi:type="dcterms:W3CDTF">2020-11-24T17:55:09Z</dcterms:created>
  <dcterms:modified xsi:type="dcterms:W3CDTF">2020-11-24T17:56:10Z</dcterms:modified>
</cp:coreProperties>
</file>